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 id="214748368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143500" cx="9144000"/>
  <p:notesSz cx="6858000" cy="9144000"/>
  <p:embeddedFontLst>
    <p:embeddedFont>
      <p:font typeface="Montserrat"/>
      <p:bold r:id="rId37"/>
      <p:boldItalic r:id="rId38"/>
    </p:embeddedFont>
    <p:embeddedFont>
      <p:font typeface="Montserrat Medium"/>
      <p:regular r:id="rId39"/>
      <p:bold r:id="rId40"/>
      <p:italic r:id="rId41"/>
      <p:boldItalic r:id="rId42"/>
    </p:embeddedFont>
    <p:embeddedFont>
      <p:font typeface="Open Sans SemiBold"/>
      <p:regular r:id="rId43"/>
      <p:bold r:id="rId44"/>
      <p:italic r:id="rId45"/>
      <p:boldItalic r:id="rId46"/>
    </p:embeddedFont>
    <p:embeddedFont>
      <p:font typeface="Helvetica Neue"/>
      <p:regular r:id="rId47"/>
      <p:bold r:id="rId48"/>
      <p:italic r:id="rId49"/>
      <p:boldItalic r:id="rId50"/>
    </p:embeddedFont>
    <p:embeddedFont>
      <p:font typeface="Montserrat ExtraBold"/>
      <p:bold r:id="rId51"/>
      <p:boldItalic r:id="rId52"/>
    </p:embeddedFont>
    <p:embeddedFont>
      <p:font typeface="Helvetica Neue Light"/>
      <p:regular r:id="rId53"/>
      <p:bold r:id="rId54"/>
      <p:italic r:id="rId55"/>
      <p:boldItalic r:id="rId56"/>
    </p:embeddedFont>
    <p:embeddedFont>
      <p:font typeface="Open Sans"/>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Medium-bold.fntdata"/><Relationship Id="rId42" Type="http://schemas.openxmlformats.org/officeDocument/2006/relationships/font" Target="fonts/MontserratMedium-boldItalic.fntdata"/><Relationship Id="rId41" Type="http://schemas.openxmlformats.org/officeDocument/2006/relationships/font" Target="fonts/MontserratMedium-italic.fntdata"/><Relationship Id="rId44" Type="http://schemas.openxmlformats.org/officeDocument/2006/relationships/font" Target="fonts/OpenSansSemiBold-bold.fntdata"/><Relationship Id="rId43" Type="http://schemas.openxmlformats.org/officeDocument/2006/relationships/font" Target="fonts/OpenSansSemiBold-regular.fntdata"/><Relationship Id="rId46" Type="http://schemas.openxmlformats.org/officeDocument/2006/relationships/font" Target="fonts/OpenSansSemiBold-boldItalic.fntdata"/><Relationship Id="rId45" Type="http://schemas.openxmlformats.org/officeDocument/2006/relationships/font" Target="fonts/OpenSansSemi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HelveticaNeue-bold.fntdata"/><Relationship Id="rId47" Type="http://schemas.openxmlformats.org/officeDocument/2006/relationships/font" Target="fonts/HelveticaNeue-regular.fntdata"/><Relationship Id="rId49" Type="http://schemas.openxmlformats.org/officeDocument/2006/relationships/font" Target="fonts/HelveticaNeue-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Montserrat-bold.fntdata"/><Relationship Id="rId36" Type="http://schemas.openxmlformats.org/officeDocument/2006/relationships/slide" Target="slides/slide30.xml"/><Relationship Id="rId39" Type="http://schemas.openxmlformats.org/officeDocument/2006/relationships/font" Target="fonts/MontserratMedium-regular.fntdata"/><Relationship Id="rId38" Type="http://schemas.openxmlformats.org/officeDocument/2006/relationships/font" Target="fonts/Montserrat-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OpenSans-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MontserratExtraBold-bold.fntdata"/><Relationship Id="rId50" Type="http://schemas.openxmlformats.org/officeDocument/2006/relationships/font" Target="fonts/HelveticaNeue-boldItalic.fntdata"/><Relationship Id="rId53" Type="http://schemas.openxmlformats.org/officeDocument/2006/relationships/font" Target="fonts/HelveticaNeueLight-regular.fntdata"/><Relationship Id="rId52" Type="http://schemas.openxmlformats.org/officeDocument/2006/relationships/font" Target="fonts/MontserratExtraBold-boldItalic.fntdata"/><Relationship Id="rId11" Type="http://schemas.openxmlformats.org/officeDocument/2006/relationships/slide" Target="slides/slide5.xml"/><Relationship Id="rId55" Type="http://schemas.openxmlformats.org/officeDocument/2006/relationships/font" Target="fonts/HelveticaNeueLight-italic.fntdata"/><Relationship Id="rId10" Type="http://schemas.openxmlformats.org/officeDocument/2006/relationships/slide" Target="slides/slide4.xml"/><Relationship Id="rId54" Type="http://schemas.openxmlformats.org/officeDocument/2006/relationships/font" Target="fonts/HelveticaNeueLight-bold.fntdata"/><Relationship Id="rId13" Type="http://schemas.openxmlformats.org/officeDocument/2006/relationships/slide" Target="slides/slide7.xml"/><Relationship Id="rId57" Type="http://schemas.openxmlformats.org/officeDocument/2006/relationships/font" Target="fonts/OpenSans-regular.fntdata"/><Relationship Id="rId12" Type="http://schemas.openxmlformats.org/officeDocument/2006/relationships/slide" Target="slides/slide6.xml"/><Relationship Id="rId56" Type="http://schemas.openxmlformats.org/officeDocument/2006/relationships/font" Target="fonts/HelveticaNeueLight-boldItalic.fntdata"/><Relationship Id="rId15" Type="http://schemas.openxmlformats.org/officeDocument/2006/relationships/slide" Target="slides/slide9.xml"/><Relationship Id="rId59" Type="http://schemas.openxmlformats.org/officeDocument/2006/relationships/font" Target="fonts/OpenSans-italic.fntdata"/><Relationship Id="rId14" Type="http://schemas.openxmlformats.org/officeDocument/2006/relationships/slide" Target="slides/slide8.xml"/><Relationship Id="rId58" Type="http://schemas.openxmlformats.org/officeDocument/2006/relationships/font" Target="fonts/OpenSans-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4.jpg>
</file>

<file path=ppt/media/image5.png>
</file>

<file path=ppt/media/image6.gif>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1632fcaf1e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21632fcaf1e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5a475dac21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5a475dac21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5a475dac21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5a475dac21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5a475dac21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5a475dac21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5a475dac21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5a475dac21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5a475dac21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5a475dac21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5a475dac21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5a475dac21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5a475dac21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5a475dac21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5a475dac21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5a475dac21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05e4c37d3d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05e4c37d3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05e4c37d3d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05e4c37d3d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3f2781060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3f2781060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Если вам не хватило места, вы можете здесь написать развернутый комментарий.</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211aac86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211aac86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05e4c37d3d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05e4c37d3d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05e4c37d3d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05e4c37d3d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e37ea2748e_2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e37ea2748e_2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fee3721a9f_1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fee3721a9f_1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fee3721a9f_1_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fee3721a9f_1_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f89769a046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f89769a046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53ce08c0f4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53ce08c0f4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f9e4c3937f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f9e4c3937f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Развернутый комментарий</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f9e4c393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f9e4c393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13c2f5e6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13c2f5e6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d06165e40a_0_44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gd06165e40a_0_4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3f27810602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3f27810602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f9e4c3937f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f9e4c3937f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Развернутый комментарий.</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0649c1e3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0649c1e3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0649c1e3a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0649c1e3a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0649c1e3ab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0649c1e3ab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5a475dac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5a475dac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https://wordwall.net/resource/57182389</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56" name="Shape 56"/>
        <p:cNvGrpSpPr/>
        <p:nvPr/>
      </p:nvGrpSpPr>
      <p:grpSpPr>
        <a:xfrm>
          <a:off x="0" y="0"/>
          <a:ext cx="0" cy="0"/>
          <a:chOff x="0" y="0"/>
          <a:chExt cx="0" cy="0"/>
        </a:xfrm>
      </p:grpSpPr>
      <p:sp>
        <p:nvSpPr>
          <p:cNvPr id="57" name="Google Shape;57;p14"/>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8" name="Google Shape;58;p14"/>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pic>
        <p:nvPicPr>
          <p:cNvPr id="59" name="Google Shape;59;p14"/>
          <p:cNvPicPr preferRelativeResize="0"/>
          <p:nvPr/>
        </p:nvPicPr>
        <p:blipFill rotWithShape="1">
          <a:blip r:embed="rId2">
            <a:alphaModFix/>
          </a:blip>
          <a:srcRect b="0" l="0" r="0" t="0"/>
          <a:stretch/>
        </p:blipFill>
        <p:spPr>
          <a:xfrm>
            <a:off x="281335" y="169772"/>
            <a:ext cx="738994" cy="2226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8"/>
                                        </p:tgtEl>
                                        <p:attrNameLst>
                                          <p:attrName>style.visibility</p:attrName>
                                        </p:attrNameLst>
                                      </p:cBhvr>
                                      <p:to>
                                        <p:strVal val="visible"/>
                                      </p:to>
                                    </p:set>
                                    <p:anim calcmode="lin" valueType="num">
                                      <p:cBhvr additive="base">
                                        <p:cTn dur="1000"/>
                                        <p:tgtEl>
                                          <p:spTgt spid="5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6_Custom Layout">
    <p:spTree>
      <p:nvGrpSpPr>
        <p:cNvPr id="60" name="Shape 60"/>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5_Custom Layout">
  <p:cSld name="75_Custom Layout">
    <p:spTree>
      <p:nvGrpSpPr>
        <p:cNvPr id="61" name="Shape 61"/>
        <p:cNvGrpSpPr/>
        <p:nvPr/>
      </p:nvGrpSpPr>
      <p:grpSpPr>
        <a:xfrm>
          <a:off x="0" y="0"/>
          <a:ext cx="0" cy="0"/>
          <a:chOff x="0" y="0"/>
          <a:chExt cx="0" cy="0"/>
        </a:xfrm>
      </p:grpSpPr>
      <p:sp>
        <p:nvSpPr>
          <p:cNvPr id="62" name="Google Shape;62;p16"/>
          <p:cNvSpPr/>
          <p:nvPr>
            <p:ph idx="2" type="pic"/>
          </p:nvPr>
        </p:nvSpPr>
        <p:spPr>
          <a:xfrm>
            <a:off x="0" y="0"/>
            <a:ext cx="3055800" cy="5143500"/>
          </a:xfrm>
          <a:prstGeom prst="rect">
            <a:avLst/>
          </a:prstGeom>
          <a:solidFill>
            <a:schemeClr val="lt1"/>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63" name="Google Shape;63;p16"/>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500"/>
                                        <p:tgtEl>
                                          <p:spTgt spid="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5_Custom Layout" showMasterSp="0">
  <p:cSld name="45_Custom Layout">
    <p:spTree>
      <p:nvGrpSpPr>
        <p:cNvPr id="64" name="Shape 64"/>
        <p:cNvGrpSpPr/>
        <p:nvPr/>
      </p:nvGrpSpPr>
      <p:grpSpPr>
        <a:xfrm>
          <a:off x="0" y="0"/>
          <a:ext cx="0" cy="0"/>
          <a:chOff x="0" y="0"/>
          <a:chExt cx="0" cy="0"/>
        </a:xfrm>
      </p:grpSpPr>
      <p:sp>
        <p:nvSpPr>
          <p:cNvPr id="65" name="Google Shape;65;p17"/>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65"/>
                                        </p:tgtEl>
                                        <p:attrNameLst>
                                          <p:attrName>style.visibility</p:attrName>
                                        </p:attrNameLst>
                                      </p:cBhvr>
                                      <p:to>
                                        <p:strVal val="visible"/>
                                      </p:to>
                                    </p:set>
                                    <p:animEffect filter="fade" transition="in">
                                      <p:cBhvr>
                                        <p:cTn dur="500"/>
                                        <p:tgtEl>
                                          <p:spTgt spid="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7_Custom Layout">
    <p:spTree>
      <p:nvGrpSpPr>
        <p:cNvPr id="66" name="Shape 6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_Custom Layout">
  <p:cSld name="25_Custom Layout">
    <p:bg>
      <p:bgPr>
        <a:solidFill>
          <a:schemeClr val="lt1"/>
        </a:solidFill>
      </p:bgPr>
    </p:bg>
    <p:spTree>
      <p:nvGrpSpPr>
        <p:cNvPr id="67" name="Shape 67"/>
        <p:cNvGrpSpPr/>
        <p:nvPr/>
      </p:nvGrpSpPr>
      <p:grpSpPr>
        <a:xfrm>
          <a:off x="0" y="0"/>
          <a:ext cx="0" cy="0"/>
          <a:chOff x="0" y="0"/>
          <a:chExt cx="0" cy="0"/>
        </a:xfrm>
      </p:grpSpPr>
      <p:sp>
        <p:nvSpPr>
          <p:cNvPr id="68" name="Google Shape;68;p19"/>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1_Custom Layout">
  <p:cSld name="131_Custom Layout">
    <p:spTree>
      <p:nvGrpSpPr>
        <p:cNvPr id="69" name="Shape 69"/>
        <p:cNvGrpSpPr/>
        <p:nvPr/>
      </p:nvGrpSpPr>
      <p:grpSpPr>
        <a:xfrm>
          <a:off x="0" y="0"/>
          <a:ext cx="0" cy="0"/>
          <a:chOff x="0" y="0"/>
          <a:chExt cx="0" cy="0"/>
        </a:xfrm>
      </p:grpSpPr>
      <p:sp>
        <p:nvSpPr>
          <p:cNvPr id="70" name="Google Shape;70;p2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71" name="Google Shape;71;p20"/>
          <p:cNvSpPr/>
          <p:nvPr>
            <p:ph idx="2" type="pic"/>
          </p:nvPr>
        </p:nvSpPr>
        <p:spPr>
          <a:xfrm>
            <a:off x="5336381" y="0"/>
            <a:ext cx="3807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71"/>
                                        </p:tgtEl>
                                        <p:attrNameLst>
                                          <p:attrName>style.visibility</p:attrName>
                                        </p:attrNameLst>
                                      </p:cBhvr>
                                      <p:to>
                                        <p:strVal val="visible"/>
                                      </p:to>
                                    </p:set>
                                    <p:animEffect filter="fade" transition="in">
                                      <p:cBhvr>
                                        <p:cTn dur="5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5_Custom Layout" showMasterSp="0">
  <p:cSld name="65_Custom Layout">
    <p:spTree>
      <p:nvGrpSpPr>
        <p:cNvPr id="72" name="Shape 72"/>
        <p:cNvGrpSpPr/>
        <p:nvPr/>
      </p:nvGrpSpPr>
      <p:grpSpPr>
        <a:xfrm>
          <a:off x="0" y="0"/>
          <a:ext cx="0" cy="0"/>
          <a:chOff x="0" y="0"/>
          <a:chExt cx="0" cy="0"/>
        </a:xfrm>
      </p:grpSpPr>
      <p:sp>
        <p:nvSpPr>
          <p:cNvPr id="73" name="Google Shape;73;p21"/>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73"/>
                                        </p:tgtEl>
                                        <p:attrNameLst>
                                          <p:attrName>style.visibility</p:attrName>
                                        </p:attrNameLst>
                                      </p:cBhvr>
                                      <p:to>
                                        <p:strVal val="visible"/>
                                      </p:to>
                                    </p:set>
                                    <p:animEffect filter="fade" transition="in">
                                      <p:cBhvr>
                                        <p:cTn dur="500"/>
                                        <p:tgtEl>
                                          <p:spTgt spid="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74" name="Shape 74"/>
        <p:cNvGrpSpPr/>
        <p:nvPr/>
      </p:nvGrpSpPr>
      <p:grpSpPr>
        <a:xfrm>
          <a:off x="0" y="0"/>
          <a:ext cx="0" cy="0"/>
          <a:chOff x="0" y="0"/>
          <a:chExt cx="0" cy="0"/>
        </a:xfrm>
      </p:grpSpPr>
      <p:sp>
        <p:nvSpPr>
          <p:cNvPr id="75" name="Google Shape;75;p22"/>
          <p:cNvSpPr/>
          <p:nvPr>
            <p:ph idx="2" type="pic"/>
          </p:nvPr>
        </p:nvSpPr>
        <p:spPr>
          <a:xfrm>
            <a:off x="0" y="0"/>
            <a:ext cx="9144000" cy="5143500"/>
          </a:xfrm>
          <a:prstGeom prst="rect">
            <a:avLst/>
          </a:prstGeom>
          <a:solidFill>
            <a:schemeClr val="lt1"/>
          </a:solidFill>
          <a:ln>
            <a:noFill/>
          </a:ln>
        </p:spPr>
        <p:txBody>
          <a:bodyPr anchorCtr="0" anchor="ctr" bIns="34275" lIns="68575" spcFirstLastPara="1" rIns="68575" wrap="square" tIns="34275">
            <a:noAutofit/>
          </a:bodyPr>
          <a:lstStyle>
            <a:lvl1pPr lvl="0" marR="0" rtl="0" algn="ctr">
              <a:lnSpc>
                <a:spcPct val="90000"/>
              </a:lnSpc>
              <a:spcBef>
                <a:spcPts val="600"/>
              </a:spcBef>
              <a:spcAft>
                <a:spcPts val="0"/>
              </a:spcAft>
              <a:buClr>
                <a:schemeClr val="dk1"/>
              </a:buClr>
              <a:buSzPts val="1200"/>
              <a:buFont typeface="Arial"/>
              <a:buChar char="•"/>
              <a:defRPr b="0" i="0" sz="1000" u="none" cap="none" strike="noStrike">
                <a:solidFill>
                  <a:schemeClr val="dk1"/>
                </a:solidFill>
                <a:latin typeface="Arial"/>
                <a:ea typeface="Arial"/>
                <a:cs typeface="Arial"/>
                <a:sym typeface="Arial"/>
              </a:defRPr>
            </a:lvl1pPr>
            <a:lvl2pPr lvl="1" marR="0" rtl="0" algn="l">
              <a:lnSpc>
                <a:spcPct val="90000"/>
              </a:lnSpc>
              <a:spcBef>
                <a:spcPts val="300"/>
              </a:spcBef>
              <a:spcAft>
                <a:spcPts val="0"/>
              </a:spcAft>
              <a:buClr>
                <a:schemeClr val="dk1"/>
              </a:buClr>
              <a:buSzPts val="1800"/>
              <a:buFont typeface="Arial"/>
              <a:buChar char="•"/>
              <a:defRPr b="0" i="0" sz="1500" u="none" cap="none" strike="noStrike">
                <a:solidFill>
                  <a:schemeClr val="dk1"/>
                </a:solidFill>
                <a:latin typeface="Arial"/>
                <a:ea typeface="Arial"/>
                <a:cs typeface="Arial"/>
                <a:sym typeface="Arial"/>
              </a:defRPr>
            </a:lvl2pPr>
            <a:lvl3pPr lvl="2" marR="0" rtl="0" algn="l">
              <a:lnSpc>
                <a:spcPct val="90000"/>
              </a:lnSpc>
              <a:spcBef>
                <a:spcPts val="300"/>
              </a:spcBef>
              <a:spcAft>
                <a:spcPts val="0"/>
              </a:spcAft>
              <a:buClr>
                <a:schemeClr val="dk1"/>
              </a:buClr>
              <a:buSzPts val="1500"/>
              <a:buFont typeface="Arial"/>
              <a:buChar char="•"/>
              <a:defRPr b="0" i="0" sz="1200" u="none" cap="none" strike="noStrike">
                <a:solidFill>
                  <a:schemeClr val="dk1"/>
                </a:solidFill>
                <a:latin typeface="Arial"/>
                <a:ea typeface="Arial"/>
                <a:cs typeface="Arial"/>
                <a:sym typeface="Arial"/>
              </a:defRPr>
            </a:lvl3pPr>
            <a:lvl4pPr lvl="3"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4pPr>
            <a:lvl5pPr lvl="4"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5pPr>
            <a:lvl6pPr lvl="5"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6pPr>
            <a:lvl7pPr lvl="6"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7pPr>
            <a:lvl8pPr lvl="7"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8pPr>
            <a:lvl9pPr lvl="8"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76" name="Shape 76"/>
        <p:cNvGrpSpPr/>
        <p:nvPr/>
      </p:nvGrpSpPr>
      <p:grpSpPr>
        <a:xfrm>
          <a:off x="0" y="0"/>
          <a:ext cx="0" cy="0"/>
          <a:chOff x="0" y="0"/>
          <a:chExt cx="0" cy="0"/>
        </a:xfrm>
      </p:grpSpPr>
      <p:sp>
        <p:nvSpPr>
          <p:cNvPr id="77" name="Google Shape;77;p23"/>
          <p:cNvSpPr/>
          <p:nvPr>
            <p:ph idx="2" type="pic"/>
          </p:nvPr>
        </p:nvSpPr>
        <p:spPr>
          <a:xfrm>
            <a:off x="4572000" y="0"/>
            <a:ext cx="4572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78" name="Google Shape;78;p23"/>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78"/>
                                        </p:tgtEl>
                                        <p:attrNameLst>
                                          <p:attrName>style.visibility</p:attrName>
                                        </p:attrNameLst>
                                      </p:cBhvr>
                                      <p:to>
                                        <p:strVal val="visible"/>
                                      </p:to>
                                    </p:set>
                                    <p:anim calcmode="lin" valueType="num">
                                      <p:cBhvr additive="base">
                                        <p:cTn dur="1000"/>
                                        <p:tgtEl>
                                          <p:spTgt spid="7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_Custom Layout">
  <p:cSld name="34_Custom Layout">
    <p:spTree>
      <p:nvGrpSpPr>
        <p:cNvPr id="79" name="Shape 79"/>
        <p:cNvGrpSpPr/>
        <p:nvPr/>
      </p:nvGrpSpPr>
      <p:grpSpPr>
        <a:xfrm>
          <a:off x="0" y="0"/>
          <a:ext cx="0" cy="0"/>
          <a:chOff x="0" y="0"/>
          <a:chExt cx="0" cy="0"/>
        </a:xfrm>
      </p:grpSpPr>
      <p:sp>
        <p:nvSpPr>
          <p:cNvPr id="80" name="Google Shape;80;p24"/>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1" name="Google Shape;81;p24"/>
          <p:cNvSpPr/>
          <p:nvPr>
            <p:ph idx="2" type="pic"/>
          </p:nvPr>
        </p:nvSpPr>
        <p:spPr>
          <a:xfrm>
            <a:off x="764381" y="0"/>
            <a:ext cx="2286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5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82" name="Shape 82"/>
        <p:cNvGrpSpPr/>
        <p:nvPr/>
      </p:nvGrpSpPr>
      <p:grpSpPr>
        <a:xfrm>
          <a:off x="0" y="0"/>
          <a:ext cx="0" cy="0"/>
          <a:chOff x="0" y="0"/>
          <a:chExt cx="0" cy="0"/>
        </a:xfrm>
      </p:grpSpPr>
      <p:sp>
        <p:nvSpPr>
          <p:cNvPr id="83" name="Google Shape;83;p25"/>
          <p:cNvSpPr txBox="1"/>
          <p:nvPr>
            <p:ph type="title"/>
          </p:nvPr>
        </p:nvSpPr>
        <p:spPr>
          <a:xfrm>
            <a:off x="5332065" y="710026"/>
            <a:ext cx="3049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4" name="Google Shape;84;p25"/>
          <p:cNvSpPr/>
          <p:nvPr>
            <p:ph idx="2" type="pic"/>
          </p:nvPr>
        </p:nvSpPr>
        <p:spPr>
          <a:xfrm>
            <a:off x="762000" y="0"/>
            <a:ext cx="3810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500"/>
                                        <p:tgtEl>
                                          <p:spTgt spid="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85" name="Shape 85"/>
        <p:cNvGrpSpPr/>
        <p:nvPr/>
      </p:nvGrpSpPr>
      <p:grpSpPr>
        <a:xfrm>
          <a:off x="0" y="0"/>
          <a:ext cx="0" cy="0"/>
          <a:chOff x="0" y="0"/>
          <a:chExt cx="0" cy="0"/>
        </a:xfrm>
      </p:grpSpPr>
      <p:sp>
        <p:nvSpPr>
          <p:cNvPr id="86" name="Google Shape;86;p26"/>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7" name="Google Shape;87;p26"/>
          <p:cNvSpPr/>
          <p:nvPr>
            <p:ph idx="2" type="pic"/>
          </p:nvPr>
        </p:nvSpPr>
        <p:spPr>
          <a:xfrm>
            <a:off x="762000" y="3429000"/>
            <a:ext cx="83820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87"/>
                                        </p:tgtEl>
                                        <p:attrNameLst>
                                          <p:attrName>style.visibility</p:attrName>
                                        </p:attrNameLst>
                                      </p:cBhvr>
                                      <p:to>
                                        <p:strVal val="visible"/>
                                      </p:to>
                                    </p:set>
                                    <p:animEffect filter="fade" transition="in">
                                      <p:cBhvr>
                                        <p:cTn dur="5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88" name="Shape 88"/>
        <p:cNvGrpSpPr/>
        <p:nvPr/>
      </p:nvGrpSpPr>
      <p:grpSpPr>
        <a:xfrm>
          <a:off x="0" y="0"/>
          <a:ext cx="0" cy="0"/>
          <a:chOff x="0" y="0"/>
          <a:chExt cx="0" cy="0"/>
        </a:xfrm>
      </p:grpSpPr>
      <p:sp>
        <p:nvSpPr>
          <p:cNvPr id="89" name="Google Shape;89;p27"/>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0" name="Google Shape;90;p27"/>
          <p:cNvSpPr/>
          <p:nvPr>
            <p:ph idx="2" type="pic"/>
          </p:nvPr>
        </p:nvSpPr>
        <p:spPr>
          <a:xfrm>
            <a:off x="6185389" y="0"/>
            <a:ext cx="2958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5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0_Custom Layout">
  <p:cSld name="90_Custom Layout">
    <p:spTree>
      <p:nvGrpSpPr>
        <p:cNvPr id="91" name="Shape 91"/>
        <p:cNvGrpSpPr/>
        <p:nvPr/>
      </p:nvGrpSpPr>
      <p:grpSpPr>
        <a:xfrm>
          <a:off x="0" y="0"/>
          <a:ext cx="0" cy="0"/>
          <a:chOff x="0" y="0"/>
          <a:chExt cx="0" cy="0"/>
        </a:xfrm>
      </p:grpSpPr>
      <p:sp>
        <p:nvSpPr>
          <p:cNvPr id="92" name="Google Shape;92;p28"/>
          <p:cNvSpPr txBox="1"/>
          <p:nvPr>
            <p:ph type="title"/>
          </p:nvPr>
        </p:nvSpPr>
        <p:spPr>
          <a:xfrm>
            <a:off x="1521619" y="710026"/>
            <a:ext cx="3812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9_Custom Layout">
  <p:cSld name="129_Custom Layout">
    <p:spTree>
      <p:nvGrpSpPr>
        <p:cNvPr id="93" name="Shape 93"/>
        <p:cNvGrpSpPr/>
        <p:nvPr/>
      </p:nvGrpSpPr>
      <p:grpSpPr>
        <a:xfrm>
          <a:off x="0" y="0"/>
          <a:ext cx="0" cy="0"/>
          <a:chOff x="0" y="0"/>
          <a:chExt cx="0" cy="0"/>
        </a:xfrm>
      </p:grpSpPr>
      <p:sp>
        <p:nvSpPr>
          <p:cNvPr id="94" name="Google Shape;94;p29"/>
          <p:cNvSpPr txBox="1"/>
          <p:nvPr>
            <p:ph type="title"/>
          </p:nvPr>
        </p:nvSpPr>
        <p:spPr>
          <a:xfrm>
            <a:off x="1521618" y="710026"/>
            <a:ext cx="3979200" cy="1104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3_Custom Layout">
  <p:cSld name="133_Custom Layout">
    <p:bg>
      <p:bgPr>
        <a:solidFill>
          <a:schemeClr val="lt1"/>
        </a:solidFill>
      </p:bgPr>
    </p:bg>
    <p:spTree>
      <p:nvGrpSpPr>
        <p:cNvPr id="95" name="Shape 95"/>
        <p:cNvGrpSpPr/>
        <p:nvPr/>
      </p:nvGrpSpPr>
      <p:grpSpPr>
        <a:xfrm>
          <a:off x="0" y="0"/>
          <a:ext cx="0" cy="0"/>
          <a:chOff x="0" y="0"/>
          <a:chExt cx="0" cy="0"/>
        </a:xfrm>
      </p:grpSpPr>
      <p:sp>
        <p:nvSpPr>
          <p:cNvPr id="96" name="Google Shape;96;p30"/>
          <p:cNvSpPr txBox="1"/>
          <p:nvPr>
            <p:ph type="title"/>
          </p:nvPr>
        </p:nvSpPr>
        <p:spPr>
          <a:xfrm>
            <a:off x="3111783" y="1038639"/>
            <a:ext cx="2920500" cy="9375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700"/>
              <a:buFont typeface="Montserrat"/>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7" name="Google Shape;97;p30"/>
          <p:cNvSpPr/>
          <p:nvPr>
            <p:ph idx="2" type="pic"/>
          </p:nvPr>
        </p:nvSpPr>
        <p:spPr>
          <a:xfrm>
            <a:off x="1285874" y="587184"/>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8" name="Google Shape;98;p30"/>
          <p:cNvSpPr/>
          <p:nvPr>
            <p:ph idx="3" type="pic"/>
          </p:nvPr>
        </p:nvSpPr>
        <p:spPr>
          <a:xfrm>
            <a:off x="6336507" y="587183"/>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9" name="Google Shape;99;p30"/>
          <p:cNvSpPr/>
          <p:nvPr>
            <p:ph idx="4" type="pic"/>
          </p:nvPr>
        </p:nvSpPr>
        <p:spPr>
          <a:xfrm>
            <a:off x="1285874"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0" name="Google Shape;100;p30"/>
          <p:cNvSpPr/>
          <p:nvPr>
            <p:ph idx="5" type="pic"/>
          </p:nvPr>
        </p:nvSpPr>
        <p:spPr>
          <a:xfrm>
            <a:off x="6336507"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500"/>
                                        <p:tgtEl>
                                          <p:spTgt spid="97"/>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500"/>
                                        <p:tgtEl>
                                          <p:spTgt spid="98"/>
                                        </p:tgtEl>
                                      </p:cBhvr>
                                    </p:animEffect>
                                  </p:childTnLst>
                                </p:cTn>
                              </p:par>
                              <p:par>
                                <p:cTn fill="hold" nodeType="with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500"/>
                                        <p:tgtEl>
                                          <p:spTgt spid="99"/>
                                        </p:tgtEl>
                                      </p:cBhvr>
                                    </p:animEffect>
                                  </p:childTnLst>
                                </p:cTn>
                              </p:par>
                              <p:par>
                                <p:cTn fill="hold" nodeType="with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500"/>
                                        <p:tgtEl>
                                          <p:spTgt spid="1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6_Custom Layout">
  <p:cSld name="136_Custom Layout">
    <p:bg>
      <p:bgPr>
        <a:solidFill>
          <a:schemeClr val="lt1"/>
        </a:solidFill>
      </p:bgPr>
    </p:bg>
    <p:spTree>
      <p:nvGrpSpPr>
        <p:cNvPr id="101" name="Shape 101"/>
        <p:cNvGrpSpPr/>
        <p:nvPr/>
      </p:nvGrpSpPr>
      <p:grpSpPr>
        <a:xfrm>
          <a:off x="0" y="0"/>
          <a:ext cx="0" cy="0"/>
          <a:chOff x="0" y="0"/>
          <a:chExt cx="0" cy="0"/>
        </a:xfrm>
      </p:grpSpPr>
      <p:sp>
        <p:nvSpPr>
          <p:cNvPr id="102" name="Google Shape;102;p3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3" name="Google Shape;103;p31"/>
          <p:cNvSpPr/>
          <p:nvPr>
            <p:ph idx="2" type="pic"/>
          </p:nvPr>
        </p:nvSpPr>
        <p:spPr>
          <a:xfrm>
            <a:off x="1674018"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4" name="Google Shape;104;p31"/>
          <p:cNvSpPr/>
          <p:nvPr>
            <p:ph idx="3" type="pic"/>
          </p:nvPr>
        </p:nvSpPr>
        <p:spPr>
          <a:xfrm>
            <a:off x="5123023"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5" name="Google Shape;105;p31"/>
          <p:cNvSpPr/>
          <p:nvPr>
            <p:ph idx="4" type="pic"/>
          </p:nvPr>
        </p:nvSpPr>
        <p:spPr>
          <a:xfrm>
            <a:off x="3398521"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6" name="Google Shape;106;p31"/>
          <p:cNvSpPr/>
          <p:nvPr>
            <p:ph idx="5" type="pic"/>
          </p:nvPr>
        </p:nvSpPr>
        <p:spPr>
          <a:xfrm>
            <a:off x="6847526"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500"/>
                                        <p:tgtEl>
                                          <p:spTgt spid="103"/>
                                        </p:tgtEl>
                                      </p:cBhvr>
                                    </p:animEffect>
                                  </p:childTnLst>
                                </p:cTn>
                              </p:par>
                              <p:par>
                                <p:cTn fill="hold" nodeType="withEffect" presetClass="entr" presetID="10" presetSubtype="0">
                                  <p:stCondLst>
                                    <p:cond delay="250"/>
                                  </p:stCondLst>
                                  <p:childTnLst>
                                    <p:set>
                                      <p:cBhvr>
                                        <p:cTn dur="1" fill="hold">
                                          <p:stCondLst>
                                            <p:cond delay="0"/>
                                          </p:stCondLst>
                                        </p:cTn>
                                        <p:tgtEl>
                                          <p:spTgt spid="105"/>
                                        </p:tgtEl>
                                        <p:attrNameLst>
                                          <p:attrName>style.visibility</p:attrName>
                                        </p:attrNameLst>
                                      </p:cBhvr>
                                      <p:to>
                                        <p:strVal val="visible"/>
                                      </p:to>
                                    </p:set>
                                    <p:animEffect filter="fade" transition="in">
                                      <p:cBhvr>
                                        <p:cTn dur="500"/>
                                        <p:tgtEl>
                                          <p:spTgt spid="105"/>
                                        </p:tgtEl>
                                      </p:cBhvr>
                                    </p:animEffect>
                                  </p:childTnLst>
                                </p:cTn>
                              </p:par>
                              <p:par>
                                <p:cTn fill="hold" nodeType="withEffect" presetClass="entr" presetID="10" presetSubtype="0">
                                  <p:stCondLst>
                                    <p:cond delay="500"/>
                                  </p:stCondLst>
                                  <p:childTnLst>
                                    <p:set>
                                      <p:cBhvr>
                                        <p:cTn dur="1" fill="hold">
                                          <p:stCondLst>
                                            <p:cond delay="0"/>
                                          </p:stCondLst>
                                        </p:cTn>
                                        <p:tgtEl>
                                          <p:spTgt spid="104"/>
                                        </p:tgtEl>
                                        <p:attrNameLst>
                                          <p:attrName>style.visibility</p:attrName>
                                        </p:attrNameLst>
                                      </p:cBhvr>
                                      <p:to>
                                        <p:strVal val="visible"/>
                                      </p:to>
                                    </p:set>
                                    <p:animEffect filter="fade" transition="in">
                                      <p:cBhvr>
                                        <p:cTn dur="500"/>
                                        <p:tgtEl>
                                          <p:spTgt spid="104"/>
                                        </p:tgtEl>
                                      </p:cBhvr>
                                    </p:animEffect>
                                  </p:childTnLst>
                                </p:cTn>
                              </p:par>
                              <p:par>
                                <p:cTn fill="hold" nodeType="withEffect" presetClass="entr" presetID="10" presetSubtype="0">
                                  <p:stCondLst>
                                    <p:cond delay="750"/>
                                  </p:stCondLst>
                                  <p:childTnLst>
                                    <p:set>
                                      <p:cBhvr>
                                        <p:cTn dur="1" fill="hold">
                                          <p:stCondLst>
                                            <p:cond delay="0"/>
                                          </p:stCondLst>
                                        </p:cTn>
                                        <p:tgtEl>
                                          <p:spTgt spid="106"/>
                                        </p:tgtEl>
                                        <p:attrNameLst>
                                          <p:attrName>style.visibility</p:attrName>
                                        </p:attrNameLst>
                                      </p:cBhvr>
                                      <p:to>
                                        <p:strVal val="visible"/>
                                      </p:to>
                                    </p:set>
                                    <p:animEffect filter="fade" transition="in">
                                      <p:cBhvr>
                                        <p:cTn dur="500"/>
                                        <p:tgtEl>
                                          <p:spTgt spid="1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3_Custom Layout">
  <p:cSld name="43_Custom Layout">
    <p:spTree>
      <p:nvGrpSpPr>
        <p:cNvPr id="107" name="Shape 107"/>
        <p:cNvGrpSpPr/>
        <p:nvPr/>
      </p:nvGrpSpPr>
      <p:grpSpPr>
        <a:xfrm>
          <a:off x="0" y="0"/>
          <a:ext cx="0" cy="0"/>
          <a:chOff x="0" y="0"/>
          <a:chExt cx="0" cy="0"/>
        </a:xfrm>
      </p:grpSpPr>
      <p:sp>
        <p:nvSpPr>
          <p:cNvPr id="108" name="Google Shape;108;p32"/>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9" name="Google Shape;109;p32"/>
          <p:cNvSpPr/>
          <p:nvPr>
            <p:ph idx="2" type="pic"/>
          </p:nvPr>
        </p:nvSpPr>
        <p:spPr>
          <a:xfrm>
            <a:off x="1521618" y="2085432"/>
            <a:ext cx="1512000" cy="15120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0" name="Google Shape;110;p32"/>
          <p:cNvSpPr/>
          <p:nvPr>
            <p:ph idx="3" type="pic"/>
          </p:nvPr>
        </p:nvSpPr>
        <p:spPr>
          <a:xfrm>
            <a:off x="462159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1" name="Google Shape;111;p32"/>
          <p:cNvSpPr/>
          <p:nvPr>
            <p:ph idx="4" type="pic"/>
          </p:nvPr>
        </p:nvSpPr>
        <p:spPr>
          <a:xfrm>
            <a:off x="617158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2" name="Google Shape;112;p32"/>
          <p:cNvSpPr/>
          <p:nvPr>
            <p:ph idx="5" type="pic"/>
          </p:nvPr>
        </p:nvSpPr>
        <p:spPr>
          <a:xfrm>
            <a:off x="7721580"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3" name="Google Shape;113;p32"/>
          <p:cNvSpPr/>
          <p:nvPr>
            <p:ph idx="6" type="pic"/>
          </p:nvPr>
        </p:nvSpPr>
        <p:spPr>
          <a:xfrm>
            <a:off x="1521618"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4" name="Google Shape;114;p32"/>
          <p:cNvSpPr/>
          <p:nvPr>
            <p:ph idx="7" type="pic"/>
          </p:nvPr>
        </p:nvSpPr>
        <p:spPr>
          <a:xfrm>
            <a:off x="307160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5" name="Google Shape;115;p32"/>
          <p:cNvSpPr/>
          <p:nvPr>
            <p:ph idx="8" type="pic"/>
          </p:nvPr>
        </p:nvSpPr>
        <p:spPr>
          <a:xfrm>
            <a:off x="462159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6" name="Google Shape;116;p32"/>
          <p:cNvSpPr/>
          <p:nvPr>
            <p:ph idx="9" type="pic"/>
          </p:nvPr>
        </p:nvSpPr>
        <p:spPr>
          <a:xfrm>
            <a:off x="617158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7" name="Google Shape;117;p32"/>
          <p:cNvSpPr/>
          <p:nvPr>
            <p:ph idx="13" type="pic"/>
          </p:nvPr>
        </p:nvSpPr>
        <p:spPr>
          <a:xfrm>
            <a:off x="7721580"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8" name="Google Shape;118;p32"/>
          <p:cNvSpPr/>
          <p:nvPr>
            <p:ph idx="14" type="pic"/>
          </p:nvPr>
        </p:nvSpPr>
        <p:spPr>
          <a:xfrm>
            <a:off x="3071609" y="2085432"/>
            <a:ext cx="1512000" cy="15120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500"/>
                                        <p:tgtEl>
                                          <p:spTgt spid="109"/>
                                        </p:tgtEl>
                                      </p:cBhvr>
                                    </p:animEffect>
                                  </p:childTnLst>
                                </p:cTn>
                              </p:par>
                              <p:par>
                                <p:cTn fill="hold" nodeType="withEffect" presetClass="entr" presetID="10" presetSubtype="0">
                                  <p:stCondLst>
                                    <p:cond delay="600"/>
                                  </p:stCondLst>
                                  <p:childTnLst>
                                    <p:set>
                                      <p:cBhvr>
                                        <p:cTn dur="1" fill="hold">
                                          <p:stCondLst>
                                            <p:cond delay="0"/>
                                          </p:stCondLst>
                                        </p:cTn>
                                        <p:tgtEl>
                                          <p:spTgt spid="110"/>
                                        </p:tgtEl>
                                        <p:attrNameLst>
                                          <p:attrName>style.visibility</p:attrName>
                                        </p:attrNameLst>
                                      </p:cBhvr>
                                      <p:to>
                                        <p:strVal val="visible"/>
                                      </p:to>
                                    </p:set>
                                    <p:animEffect filter="fade" transition="in">
                                      <p:cBhvr>
                                        <p:cTn dur="500"/>
                                        <p:tgtEl>
                                          <p:spTgt spid="110"/>
                                        </p:tgtEl>
                                      </p:cBhvr>
                                    </p:animEffect>
                                  </p:childTnLst>
                                </p:cTn>
                              </p:par>
                              <p:par>
                                <p:cTn fill="hold" nodeType="withEffect" presetClass="entr" presetID="10" presetSubtype="0">
                                  <p:stCondLst>
                                    <p:cond delay="900"/>
                                  </p:stCondLst>
                                  <p:childTnLst>
                                    <p:set>
                                      <p:cBhvr>
                                        <p:cTn dur="1" fill="hold">
                                          <p:stCondLst>
                                            <p:cond delay="0"/>
                                          </p:stCondLst>
                                        </p:cTn>
                                        <p:tgtEl>
                                          <p:spTgt spid="111"/>
                                        </p:tgtEl>
                                        <p:attrNameLst>
                                          <p:attrName>style.visibility</p:attrName>
                                        </p:attrNameLst>
                                      </p:cBhvr>
                                      <p:to>
                                        <p:strVal val="visible"/>
                                      </p:to>
                                    </p:set>
                                    <p:animEffect filter="fade" transition="in">
                                      <p:cBhvr>
                                        <p:cTn dur="500"/>
                                        <p:tgtEl>
                                          <p:spTgt spid="111"/>
                                        </p:tgtEl>
                                      </p:cBhvr>
                                    </p:animEffect>
                                  </p:childTnLst>
                                </p:cTn>
                              </p:par>
                              <p:par>
                                <p:cTn fill="hold" nodeType="withEffect" presetClass="entr" presetID="10" presetSubtype="0">
                                  <p:stCondLst>
                                    <p:cond delay="1200"/>
                                  </p:stCondLst>
                                  <p:childTnLst>
                                    <p:set>
                                      <p:cBhvr>
                                        <p:cTn dur="1" fill="hold">
                                          <p:stCondLst>
                                            <p:cond delay="0"/>
                                          </p:stCondLst>
                                        </p:cTn>
                                        <p:tgtEl>
                                          <p:spTgt spid="112"/>
                                        </p:tgtEl>
                                        <p:attrNameLst>
                                          <p:attrName>style.visibility</p:attrName>
                                        </p:attrNameLst>
                                      </p:cBhvr>
                                      <p:to>
                                        <p:strVal val="visible"/>
                                      </p:to>
                                    </p:set>
                                    <p:animEffect filter="fade" transition="in">
                                      <p:cBhvr>
                                        <p:cTn dur="500"/>
                                        <p:tgtEl>
                                          <p:spTgt spid="112"/>
                                        </p:tgtEl>
                                      </p:cBhvr>
                                    </p:animEffect>
                                  </p:childTnLst>
                                </p:cTn>
                              </p:par>
                              <p:par>
                                <p:cTn fill="hold" nodeType="withEffect" presetClass="entr" presetID="10" presetSubtype="0">
                                  <p:stCondLst>
                                    <p:cond delay="1500"/>
                                  </p:stCondLst>
                                  <p:childTnLst>
                                    <p:set>
                                      <p:cBhvr>
                                        <p:cTn dur="1" fill="hold">
                                          <p:stCondLst>
                                            <p:cond delay="0"/>
                                          </p:stCondLst>
                                        </p:cTn>
                                        <p:tgtEl>
                                          <p:spTgt spid="113"/>
                                        </p:tgtEl>
                                        <p:attrNameLst>
                                          <p:attrName>style.visibility</p:attrName>
                                        </p:attrNameLst>
                                      </p:cBhvr>
                                      <p:to>
                                        <p:strVal val="visible"/>
                                      </p:to>
                                    </p:set>
                                    <p:animEffect filter="fade" transition="in">
                                      <p:cBhvr>
                                        <p:cTn dur="500"/>
                                        <p:tgtEl>
                                          <p:spTgt spid="113"/>
                                        </p:tgtEl>
                                      </p:cBhvr>
                                    </p:animEffect>
                                  </p:childTnLst>
                                </p:cTn>
                              </p:par>
                              <p:par>
                                <p:cTn fill="hold" nodeType="withEffect" presetClass="entr" presetID="10" presetSubtype="0">
                                  <p:stCondLst>
                                    <p:cond delay="1800"/>
                                  </p:stCondLst>
                                  <p:childTnLst>
                                    <p:set>
                                      <p:cBhvr>
                                        <p:cTn dur="1" fill="hold">
                                          <p:stCondLst>
                                            <p:cond delay="0"/>
                                          </p:stCondLst>
                                        </p:cTn>
                                        <p:tgtEl>
                                          <p:spTgt spid="114"/>
                                        </p:tgtEl>
                                        <p:attrNameLst>
                                          <p:attrName>style.visibility</p:attrName>
                                        </p:attrNameLst>
                                      </p:cBhvr>
                                      <p:to>
                                        <p:strVal val="visible"/>
                                      </p:to>
                                    </p:set>
                                    <p:animEffect filter="fade" transition="in">
                                      <p:cBhvr>
                                        <p:cTn dur="500"/>
                                        <p:tgtEl>
                                          <p:spTgt spid="114"/>
                                        </p:tgtEl>
                                      </p:cBhvr>
                                    </p:animEffect>
                                  </p:childTnLst>
                                </p:cTn>
                              </p:par>
                              <p:par>
                                <p:cTn fill="hold" nodeType="withEffect" presetClass="entr" presetID="10" presetSubtype="0">
                                  <p:stCondLst>
                                    <p:cond delay="2100"/>
                                  </p:stCondLst>
                                  <p:childTnLst>
                                    <p:set>
                                      <p:cBhvr>
                                        <p:cTn dur="1" fill="hold">
                                          <p:stCondLst>
                                            <p:cond delay="0"/>
                                          </p:stCondLst>
                                        </p:cTn>
                                        <p:tgtEl>
                                          <p:spTgt spid="115"/>
                                        </p:tgtEl>
                                        <p:attrNameLst>
                                          <p:attrName>style.visibility</p:attrName>
                                        </p:attrNameLst>
                                      </p:cBhvr>
                                      <p:to>
                                        <p:strVal val="visible"/>
                                      </p:to>
                                    </p:set>
                                    <p:animEffect filter="fade" transition="in">
                                      <p:cBhvr>
                                        <p:cTn dur="500"/>
                                        <p:tgtEl>
                                          <p:spTgt spid="115"/>
                                        </p:tgtEl>
                                      </p:cBhvr>
                                    </p:animEffect>
                                  </p:childTnLst>
                                </p:cTn>
                              </p:par>
                              <p:par>
                                <p:cTn fill="hold" nodeType="withEffect" presetClass="entr" presetID="10" presetSubtype="0">
                                  <p:stCondLst>
                                    <p:cond delay="2400"/>
                                  </p:stCondLst>
                                  <p:childTnLst>
                                    <p:set>
                                      <p:cBhvr>
                                        <p:cTn dur="1" fill="hold">
                                          <p:stCondLst>
                                            <p:cond delay="0"/>
                                          </p:stCondLst>
                                        </p:cTn>
                                        <p:tgtEl>
                                          <p:spTgt spid="116"/>
                                        </p:tgtEl>
                                        <p:attrNameLst>
                                          <p:attrName>style.visibility</p:attrName>
                                        </p:attrNameLst>
                                      </p:cBhvr>
                                      <p:to>
                                        <p:strVal val="visible"/>
                                      </p:to>
                                    </p:set>
                                    <p:animEffect filter="fade" transition="in">
                                      <p:cBhvr>
                                        <p:cTn dur="500"/>
                                        <p:tgtEl>
                                          <p:spTgt spid="116"/>
                                        </p:tgtEl>
                                      </p:cBhvr>
                                    </p:animEffect>
                                  </p:childTnLst>
                                </p:cTn>
                              </p:par>
                              <p:par>
                                <p:cTn fill="hold" nodeType="withEffect" presetClass="entr" presetID="10" presetSubtype="0">
                                  <p:stCondLst>
                                    <p:cond delay="2700"/>
                                  </p:stCondLst>
                                  <p:childTnLst>
                                    <p:set>
                                      <p:cBhvr>
                                        <p:cTn dur="1" fill="hold">
                                          <p:stCondLst>
                                            <p:cond delay="0"/>
                                          </p:stCondLst>
                                        </p:cTn>
                                        <p:tgtEl>
                                          <p:spTgt spid="117"/>
                                        </p:tgtEl>
                                        <p:attrNameLst>
                                          <p:attrName>style.visibility</p:attrName>
                                        </p:attrNameLst>
                                      </p:cBhvr>
                                      <p:to>
                                        <p:strVal val="visible"/>
                                      </p:to>
                                    </p:set>
                                    <p:animEffect filter="fade" transition="in">
                                      <p:cBhvr>
                                        <p:cTn dur="500"/>
                                        <p:tgtEl>
                                          <p:spTgt spid="117"/>
                                        </p:tgtEl>
                                      </p:cBhvr>
                                    </p:animEffect>
                                  </p:childTnLst>
                                </p:cTn>
                              </p:par>
                              <p:par>
                                <p:cTn fill="hold" nodeType="withEffect" presetClass="entr" presetID="10" presetSubtype="0">
                                  <p:stCondLst>
                                    <p:cond delay="300"/>
                                  </p:stCondLst>
                                  <p:childTnLst>
                                    <p:set>
                                      <p:cBhvr>
                                        <p:cTn dur="1" fill="hold">
                                          <p:stCondLst>
                                            <p:cond delay="0"/>
                                          </p:stCondLst>
                                        </p:cTn>
                                        <p:tgtEl>
                                          <p:spTgt spid="118"/>
                                        </p:tgtEl>
                                        <p:attrNameLst>
                                          <p:attrName>style.visibility</p:attrName>
                                        </p:attrNameLst>
                                      </p:cBhvr>
                                      <p:to>
                                        <p:strVal val="visible"/>
                                      </p:to>
                                    </p:set>
                                    <p:animEffect filter="fade" transition="in">
                                      <p:cBhvr>
                                        <p:cTn dur="5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4_Custom Layout">
  <p:cSld name="44_Custom Layout">
    <p:spTree>
      <p:nvGrpSpPr>
        <p:cNvPr id="119" name="Shape 119"/>
        <p:cNvGrpSpPr/>
        <p:nvPr/>
      </p:nvGrpSpPr>
      <p:grpSpPr>
        <a:xfrm>
          <a:off x="0" y="0"/>
          <a:ext cx="0" cy="0"/>
          <a:chOff x="0" y="0"/>
          <a:chExt cx="0" cy="0"/>
        </a:xfrm>
      </p:grpSpPr>
      <p:sp>
        <p:nvSpPr>
          <p:cNvPr id="120" name="Google Shape;120;p33"/>
          <p:cNvSpPr txBox="1"/>
          <p:nvPr>
            <p:ph type="title"/>
          </p:nvPr>
        </p:nvSpPr>
        <p:spPr>
          <a:xfrm>
            <a:off x="1521618" y="710026"/>
            <a:ext cx="2324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21" name="Google Shape;121;p33"/>
          <p:cNvSpPr/>
          <p:nvPr>
            <p:ph idx="2" type="pic"/>
          </p:nvPr>
        </p:nvSpPr>
        <p:spPr>
          <a:xfrm>
            <a:off x="4035688"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2" name="Google Shape;122;p33"/>
          <p:cNvSpPr/>
          <p:nvPr>
            <p:ph idx="3" type="pic"/>
          </p:nvPr>
        </p:nvSpPr>
        <p:spPr>
          <a:xfrm>
            <a:off x="5673602"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3" name="Google Shape;123;p33"/>
          <p:cNvSpPr/>
          <p:nvPr>
            <p:ph idx="4" type="pic"/>
          </p:nvPr>
        </p:nvSpPr>
        <p:spPr>
          <a:xfrm>
            <a:off x="7311515"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4" name="Google Shape;124;p33"/>
          <p:cNvSpPr/>
          <p:nvPr>
            <p:ph idx="5" type="pic"/>
          </p:nvPr>
        </p:nvSpPr>
        <p:spPr>
          <a:xfrm>
            <a:off x="239777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5" name="Google Shape;125;p33"/>
          <p:cNvSpPr/>
          <p:nvPr>
            <p:ph idx="6" type="pic"/>
          </p:nvPr>
        </p:nvSpPr>
        <p:spPr>
          <a:xfrm>
            <a:off x="4035688"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6" name="Google Shape;126;p33"/>
          <p:cNvSpPr/>
          <p:nvPr>
            <p:ph idx="7" type="pic"/>
          </p:nvPr>
        </p:nvSpPr>
        <p:spPr>
          <a:xfrm>
            <a:off x="5673602"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7" name="Google Shape;127;p33"/>
          <p:cNvSpPr/>
          <p:nvPr>
            <p:ph idx="8" type="pic"/>
          </p:nvPr>
        </p:nvSpPr>
        <p:spPr>
          <a:xfrm>
            <a:off x="731151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600"/>
                                  </p:stCondLst>
                                  <p:childTnLst>
                                    <p:set>
                                      <p:cBhvr>
                                        <p:cTn dur="1" fill="hold">
                                          <p:stCondLst>
                                            <p:cond delay="0"/>
                                          </p:stCondLst>
                                        </p:cTn>
                                        <p:tgtEl>
                                          <p:spTgt spid="121"/>
                                        </p:tgtEl>
                                        <p:attrNameLst>
                                          <p:attrName>style.visibility</p:attrName>
                                        </p:attrNameLst>
                                      </p:cBhvr>
                                      <p:to>
                                        <p:strVal val="visible"/>
                                      </p:to>
                                    </p:set>
                                    <p:animEffect filter="fade" transition="in">
                                      <p:cBhvr>
                                        <p:cTn dur="500"/>
                                        <p:tgtEl>
                                          <p:spTgt spid="121"/>
                                        </p:tgtEl>
                                      </p:cBhvr>
                                    </p:animEffect>
                                  </p:childTnLst>
                                </p:cTn>
                              </p:par>
                              <p:par>
                                <p:cTn fill="hold" nodeType="withEffect" presetClass="entr" presetID="10" presetSubtype="0">
                                  <p:stCondLst>
                                    <p:cond delay="900"/>
                                  </p:stCondLst>
                                  <p:childTnLst>
                                    <p:set>
                                      <p:cBhvr>
                                        <p:cTn dur="1" fill="hold">
                                          <p:stCondLst>
                                            <p:cond delay="0"/>
                                          </p:stCondLst>
                                        </p:cTn>
                                        <p:tgtEl>
                                          <p:spTgt spid="122"/>
                                        </p:tgtEl>
                                        <p:attrNameLst>
                                          <p:attrName>style.visibility</p:attrName>
                                        </p:attrNameLst>
                                      </p:cBhvr>
                                      <p:to>
                                        <p:strVal val="visible"/>
                                      </p:to>
                                    </p:set>
                                    <p:animEffect filter="fade" transition="in">
                                      <p:cBhvr>
                                        <p:cTn dur="500"/>
                                        <p:tgtEl>
                                          <p:spTgt spid="122"/>
                                        </p:tgtEl>
                                      </p:cBhvr>
                                    </p:animEffect>
                                  </p:childTnLst>
                                </p:cTn>
                              </p:par>
                              <p:par>
                                <p:cTn fill="hold" nodeType="withEffect" presetClass="entr" presetID="10" presetSubtype="0">
                                  <p:stCondLst>
                                    <p:cond delay="1200"/>
                                  </p:stCondLst>
                                  <p:childTnLst>
                                    <p:set>
                                      <p:cBhvr>
                                        <p:cTn dur="1" fill="hold">
                                          <p:stCondLst>
                                            <p:cond delay="0"/>
                                          </p:stCondLst>
                                        </p:cTn>
                                        <p:tgtEl>
                                          <p:spTgt spid="123"/>
                                        </p:tgtEl>
                                        <p:attrNameLst>
                                          <p:attrName>style.visibility</p:attrName>
                                        </p:attrNameLst>
                                      </p:cBhvr>
                                      <p:to>
                                        <p:strVal val="visible"/>
                                      </p:to>
                                    </p:set>
                                    <p:animEffect filter="fade" transition="in">
                                      <p:cBhvr>
                                        <p:cTn dur="500"/>
                                        <p:tgtEl>
                                          <p:spTgt spid="123"/>
                                        </p:tgtEl>
                                      </p:cBhvr>
                                    </p:animEffect>
                                  </p:childTnLst>
                                </p:cTn>
                              </p:par>
                              <p:par>
                                <p:cTn fill="hold" nodeType="withEffect" presetClass="entr" presetID="10" presetSubtype="0">
                                  <p:stCondLst>
                                    <p:cond delay="1800"/>
                                  </p:stCondLst>
                                  <p:childTnLst>
                                    <p:set>
                                      <p:cBhvr>
                                        <p:cTn dur="1" fill="hold">
                                          <p:stCondLst>
                                            <p:cond delay="0"/>
                                          </p:stCondLst>
                                        </p:cTn>
                                        <p:tgtEl>
                                          <p:spTgt spid="124"/>
                                        </p:tgtEl>
                                        <p:attrNameLst>
                                          <p:attrName>style.visibility</p:attrName>
                                        </p:attrNameLst>
                                      </p:cBhvr>
                                      <p:to>
                                        <p:strVal val="visible"/>
                                      </p:to>
                                    </p:set>
                                    <p:animEffect filter="fade" transition="in">
                                      <p:cBhvr>
                                        <p:cTn dur="500"/>
                                        <p:tgtEl>
                                          <p:spTgt spid="124"/>
                                        </p:tgtEl>
                                      </p:cBhvr>
                                    </p:animEffect>
                                  </p:childTnLst>
                                </p:cTn>
                              </p:par>
                              <p:par>
                                <p:cTn fill="hold" nodeType="withEffect" presetClass="entr" presetID="10" presetSubtype="0">
                                  <p:stCondLst>
                                    <p:cond delay="2100"/>
                                  </p:stCondLst>
                                  <p:childTnLst>
                                    <p:set>
                                      <p:cBhvr>
                                        <p:cTn dur="1" fill="hold">
                                          <p:stCondLst>
                                            <p:cond delay="0"/>
                                          </p:stCondLst>
                                        </p:cTn>
                                        <p:tgtEl>
                                          <p:spTgt spid="125"/>
                                        </p:tgtEl>
                                        <p:attrNameLst>
                                          <p:attrName>style.visibility</p:attrName>
                                        </p:attrNameLst>
                                      </p:cBhvr>
                                      <p:to>
                                        <p:strVal val="visible"/>
                                      </p:to>
                                    </p:set>
                                    <p:animEffect filter="fade" transition="in">
                                      <p:cBhvr>
                                        <p:cTn dur="500"/>
                                        <p:tgtEl>
                                          <p:spTgt spid="125"/>
                                        </p:tgtEl>
                                      </p:cBhvr>
                                    </p:animEffect>
                                  </p:childTnLst>
                                </p:cTn>
                              </p:par>
                              <p:par>
                                <p:cTn fill="hold" nodeType="withEffect" presetClass="entr" presetID="10" presetSubtype="0">
                                  <p:stCondLst>
                                    <p:cond delay="2400"/>
                                  </p:stCondLst>
                                  <p:childTnLst>
                                    <p:set>
                                      <p:cBhvr>
                                        <p:cTn dur="1" fill="hold">
                                          <p:stCondLst>
                                            <p:cond delay="0"/>
                                          </p:stCondLst>
                                        </p:cTn>
                                        <p:tgtEl>
                                          <p:spTgt spid="126"/>
                                        </p:tgtEl>
                                        <p:attrNameLst>
                                          <p:attrName>style.visibility</p:attrName>
                                        </p:attrNameLst>
                                      </p:cBhvr>
                                      <p:to>
                                        <p:strVal val="visible"/>
                                      </p:to>
                                    </p:set>
                                    <p:animEffect filter="fade" transition="in">
                                      <p:cBhvr>
                                        <p:cTn dur="500"/>
                                        <p:tgtEl>
                                          <p:spTgt spid="126"/>
                                        </p:tgtEl>
                                      </p:cBhvr>
                                    </p:animEffect>
                                  </p:childTnLst>
                                </p:cTn>
                              </p:par>
                              <p:par>
                                <p:cTn fill="hold" nodeType="withEffect" presetClass="entr" presetID="10" presetSubtype="0">
                                  <p:stCondLst>
                                    <p:cond delay="2700"/>
                                  </p:stCondLst>
                                  <p:childTnLst>
                                    <p:set>
                                      <p:cBhvr>
                                        <p:cTn dur="1" fill="hold">
                                          <p:stCondLst>
                                            <p:cond delay="0"/>
                                          </p:stCondLst>
                                        </p:cTn>
                                        <p:tgtEl>
                                          <p:spTgt spid="127"/>
                                        </p:tgtEl>
                                        <p:attrNameLst>
                                          <p:attrName>style.visibility</p:attrName>
                                        </p:attrNameLst>
                                      </p:cBhvr>
                                      <p:to>
                                        <p:strVal val="visible"/>
                                      </p:to>
                                    </p:set>
                                    <p:animEffect filter="fade" transition="in">
                                      <p:cBhvr>
                                        <p:cTn dur="500"/>
                                        <p:tgtEl>
                                          <p:spTgt spid="1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_Custom Layout">
  <p:cSld name="32_Custom Layout">
    <p:spTree>
      <p:nvGrpSpPr>
        <p:cNvPr id="128" name="Shape 128"/>
        <p:cNvGrpSpPr/>
        <p:nvPr/>
      </p:nvGrpSpPr>
      <p:grpSpPr>
        <a:xfrm>
          <a:off x="0" y="0"/>
          <a:ext cx="0" cy="0"/>
          <a:chOff x="0" y="0"/>
          <a:chExt cx="0" cy="0"/>
        </a:xfrm>
      </p:grpSpPr>
      <p:sp>
        <p:nvSpPr>
          <p:cNvPr id="129" name="Google Shape;129;p34"/>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0" name="Google Shape;130;p34"/>
          <p:cNvSpPr/>
          <p:nvPr>
            <p:ph idx="2" type="pic"/>
          </p:nvPr>
        </p:nvSpPr>
        <p:spPr>
          <a:xfrm>
            <a:off x="4564381" y="426720"/>
            <a:ext cx="45798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1" name="Google Shape;131;p34"/>
          <p:cNvSpPr/>
          <p:nvPr>
            <p:ph idx="3" type="pic"/>
          </p:nvPr>
        </p:nvSpPr>
        <p:spPr>
          <a:xfrm>
            <a:off x="2293620" y="3429000"/>
            <a:ext cx="38022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500"/>
                                        <p:tgtEl>
                                          <p:spTgt spid="131"/>
                                        </p:tgtEl>
                                      </p:cBhvr>
                                    </p:animEffect>
                                  </p:childTnLst>
                                </p:cTn>
                              </p:par>
                              <p:par>
                                <p:cTn fill="hold" nodeType="withEffect" presetClass="entr" presetID="10" presetSubtype="0">
                                  <p:stCondLst>
                                    <p:cond delay="1000"/>
                                  </p:stCondLst>
                                  <p:childTnLst>
                                    <p:set>
                                      <p:cBhvr>
                                        <p:cTn dur="1" fill="hold">
                                          <p:stCondLst>
                                            <p:cond delay="0"/>
                                          </p:stCondLst>
                                        </p:cTn>
                                        <p:tgtEl>
                                          <p:spTgt spid="130"/>
                                        </p:tgtEl>
                                        <p:attrNameLst>
                                          <p:attrName>style.visibility</p:attrName>
                                        </p:attrNameLst>
                                      </p:cBhvr>
                                      <p:to>
                                        <p:strVal val="visible"/>
                                      </p:to>
                                    </p:set>
                                    <p:animEffect filter="fade" transition="in">
                                      <p:cBhvr>
                                        <p:cTn dur="500"/>
                                        <p:tgtEl>
                                          <p:spTgt spid="1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_Custom Layout">
  <p:cSld name="33_Custom Layout">
    <p:spTree>
      <p:nvGrpSpPr>
        <p:cNvPr id="132" name="Shape 132"/>
        <p:cNvGrpSpPr/>
        <p:nvPr/>
      </p:nvGrpSpPr>
      <p:grpSpPr>
        <a:xfrm>
          <a:off x="0" y="0"/>
          <a:ext cx="0" cy="0"/>
          <a:chOff x="0" y="0"/>
          <a:chExt cx="0" cy="0"/>
        </a:xfrm>
      </p:grpSpPr>
      <p:sp>
        <p:nvSpPr>
          <p:cNvPr id="133" name="Google Shape;133;p35"/>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4" name="Google Shape;134;p35"/>
          <p:cNvSpPr/>
          <p:nvPr>
            <p:ph idx="2" type="pic"/>
          </p:nvPr>
        </p:nvSpPr>
        <p:spPr>
          <a:xfrm>
            <a:off x="1266776" y="2137947"/>
            <a:ext cx="38022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34"/>
                                        </p:tgtEl>
                                        <p:attrNameLst>
                                          <p:attrName>style.visibility</p:attrName>
                                        </p:attrNameLst>
                                      </p:cBhvr>
                                      <p:to>
                                        <p:strVal val="visible"/>
                                      </p:to>
                                    </p:set>
                                    <p:animEffect filter="fade" transition="in">
                                      <p:cBhvr>
                                        <p:cTn dur="500"/>
                                        <p:tgtEl>
                                          <p:spTgt spid="1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1_Custom Layout">
  <p:cSld name="91_Custom Layout">
    <p:spTree>
      <p:nvGrpSpPr>
        <p:cNvPr id="135" name="Shape 135"/>
        <p:cNvGrpSpPr/>
        <p:nvPr/>
      </p:nvGrpSpPr>
      <p:grpSpPr>
        <a:xfrm>
          <a:off x="0" y="0"/>
          <a:ext cx="0" cy="0"/>
          <a:chOff x="0" y="0"/>
          <a:chExt cx="0" cy="0"/>
        </a:xfrm>
      </p:grpSpPr>
      <p:sp>
        <p:nvSpPr>
          <p:cNvPr id="136" name="Google Shape;136;p36"/>
          <p:cNvSpPr txBox="1"/>
          <p:nvPr>
            <p:ph type="title"/>
          </p:nvPr>
        </p:nvSpPr>
        <p:spPr>
          <a:xfrm>
            <a:off x="1521618" y="409057"/>
            <a:ext cx="7334400" cy="981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7" name="Google Shape;137;p36"/>
          <p:cNvSpPr/>
          <p:nvPr>
            <p:ph idx="2" type="pic"/>
          </p:nvPr>
        </p:nvSpPr>
        <p:spPr>
          <a:xfrm>
            <a:off x="1600957"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8" name="Google Shape;138;p36"/>
          <p:cNvSpPr/>
          <p:nvPr>
            <p:ph idx="3" type="pic"/>
          </p:nvPr>
        </p:nvSpPr>
        <p:spPr>
          <a:xfrm>
            <a:off x="4078818"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9" name="Google Shape;139;p36"/>
          <p:cNvSpPr/>
          <p:nvPr>
            <p:ph idx="4" type="pic"/>
          </p:nvPr>
        </p:nvSpPr>
        <p:spPr>
          <a:xfrm>
            <a:off x="6556679"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500"/>
                                        <p:tgtEl>
                                          <p:spTgt spid="137"/>
                                        </p:tgtEl>
                                      </p:cBhvr>
                                    </p:animEffect>
                                  </p:childTnLst>
                                </p:cTn>
                              </p:par>
                              <p:par>
                                <p:cTn fill="hold" nodeType="withEffect" presetClass="entr" presetID="10" presetSubtype="0">
                                  <p:stCondLst>
                                    <p:cond delay="500"/>
                                  </p:stCondLst>
                                  <p:childTnLst>
                                    <p:set>
                                      <p:cBhvr>
                                        <p:cTn dur="1" fill="hold">
                                          <p:stCondLst>
                                            <p:cond delay="0"/>
                                          </p:stCondLst>
                                        </p:cTn>
                                        <p:tgtEl>
                                          <p:spTgt spid="138"/>
                                        </p:tgtEl>
                                        <p:attrNameLst>
                                          <p:attrName>style.visibility</p:attrName>
                                        </p:attrNameLst>
                                      </p:cBhvr>
                                      <p:to>
                                        <p:strVal val="visible"/>
                                      </p:to>
                                    </p:set>
                                    <p:animEffect filter="fade" transition="in">
                                      <p:cBhvr>
                                        <p:cTn dur="500"/>
                                        <p:tgtEl>
                                          <p:spTgt spid="138"/>
                                        </p:tgtEl>
                                      </p:cBhvr>
                                    </p:animEffect>
                                  </p:childTnLst>
                                </p:cTn>
                              </p:par>
                              <p:par>
                                <p:cTn fill="hold" nodeType="withEffect" presetClass="entr" presetID="10" presetSubtype="0">
                                  <p:stCondLst>
                                    <p:cond delay="900"/>
                                  </p:stCondLst>
                                  <p:childTnLst>
                                    <p:set>
                                      <p:cBhvr>
                                        <p:cTn dur="1" fill="hold">
                                          <p:stCondLst>
                                            <p:cond delay="0"/>
                                          </p:stCondLst>
                                        </p:cTn>
                                        <p:tgtEl>
                                          <p:spTgt spid="139"/>
                                        </p:tgtEl>
                                        <p:attrNameLst>
                                          <p:attrName>style.visibility</p:attrName>
                                        </p:attrNameLst>
                                      </p:cBhvr>
                                      <p:to>
                                        <p:strVal val="visible"/>
                                      </p:to>
                                    </p:set>
                                    <p:animEffect filter="fade" transition="in">
                                      <p:cBhvr>
                                        <p:cTn dur="5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140" name="Shape 140"/>
        <p:cNvGrpSpPr/>
        <p:nvPr/>
      </p:nvGrpSpPr>
      <p:grpSpPr>
        <a:xfrm>
          <a:off x="0" y="0"/>
          <a:ext cx="0" cy="0"/>
          <a:chOff x="0" y="0"/>
          <a:chExt cx="0" cy="0"/>
        </a:xfrm>
      </p:grpSpPr>
      <p:sp>
        <p:nvSpPr>
          <p:cNvPr id="141" name="Google Shape;141;p37"/>
          <p:cNvSpPr txBox="1"/>
          <p:nvPr>
            <p:ph type="title"/>
          </p:nvPr>
        </p:nvSpPr>
        <p:spPr>
          <a:xfrm>
            <a:off x="1521618" y="710026"/>
            <a:ext cx="30003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2" name="Google Shape;142;p37"/>
          <p:cNvSpPr/>
          <p:nvPr>
            <p:ph idx="2" type="pic"/>
          </p:nvPr>
        </p:nvSpPr>
        <p:spPr>
          <a:xfrm>
            <a:off x="5334001" y="885194"/>
            <a:ext cx="2793300" cy="3373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5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_Title Slide">
  <p:cSld name="40_Title Slide">
    <p:spTree>
      <p:nvGrpSpPr>
        <p:cNvPr id="143" name="Shape 143"/>
        <p:cNvGrpSpPr/>
        <p:nvPr/>
      </p:nvGrpSpPr>
      <p:grpSpPr>
        <a:xfrm>
          <a:off x="0" y="0"/>
          <a:ext cx="0" cy="0"/>
          <a:chOff x="0" y="0"/>
          <a:chExt cx="0" cy="0"/>
        </a:xfrm>
      </p:grpSpPr>
      <p:sp>
        <p:nvSpPr>
          <p:cNvPr id="144" name="Google Shape;144;p38"/>
          <p:cNvSpPr txBox="1"/>
          <p:nvPr>
            <p:ph type="title"/>
          </p:nvPr>
        </p:nvSpPr>
        <p:spPr>
          <a:xfrm>
            <a:off x="1343025" y="782144"/>
            <a:ext cx="6458100" cy="3717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400"/>
              <a:buFont typeface="Arial"/>
              <a:buNone/>
              <a:defRPr b="0" i="0" sz="24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guide id="3" pos="846">
          <p15:clr>
            <a:srgbClr val="FBAE40"/>
          </p15:clr>
        </p15:guide>
        <p15:guide id="4" pos="4914">
          <p15:clr>
            <a:srgbClr val="FBAE40"/>
          </p15:clr>
        </p15:guide>
        <p15:guide id="5" orient="horz" pos="360">
          <p15:clr>
            <a:srgbClr val="FBAE40"/>
          </p15:clr>
        </p15:guide>
        <p15:guide id="6" orient="horz" pos="28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_Custom Layout">
  <p:cSld name="27_Custom Layout 2">
    <p:spTree>
      <p:nvGrpSpPr>
        <p:cNvPr id="145" name="Shape 145"/>
        <p:cNvGrpSpPr/>
        <p:nvPr/>
      </p:nvGrpSpPr>
      <p:grpSpPr>
        <a:xfrm>
          <a:off x="0" y="0"/>
          <a:ext cx="0" cy="0"/>
          <a:chOff x="0" y="0"/>
          <a:chExt cx="0" cy="0"/>
        </a:xfrm>
      </p:grpSpPr>
      <p:sp>
        <p:nvSpPr>
          <p:cNvPr id="146" name="Google Shape;146;p39"/>
          <p:cNvSpPr txBox="1"/>
          <p:nvPr>
            <p:ph type="title"/>
          </p:nvPr>
        </p:nvSpPr>
        <p:spPr>
          <a:xfrm>
            <a:off x="1130884" y="710026"/>
            <a:ext cx="61509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46"/>
                                        </p:tgtEl>
                                        <p:attrNameLst>
                                          <p:attrName>style.visibility</p:attrName>
                                        </p:attrNameLst>
                                      </p:cBhvr>
                                      <p:to>
                                        <p:strVal val="visible"/>
                                      </p:to>
                                    </p:set>
                                    <p:anim calcmode="lin" valueType="num">
                                      <p:cBhvr additive="base">
                                        <p:cTn dur="1000"/>
                                        <p:tgtEl>
                                          <p:spTgt spid="14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0_Custom Layout">
  <p:cSld name="80_Custom Layout">
    <p:spTree>
      <p:nvGrpSpPr>
        <p:cNvPr id="147" name="Shape 147"/>
        <p:cNvGrpSpPr/>
        <p:nvPr/>
      </p:nvGrpSpPr>
      <p:grpSpPr>
        <a:xfrm>
          <a:off x="0" y="0"/>
          <a:ext cx="0" cy="0"/>
          <a:chOff x="0" y="0"/>
          <a:chExt cx="0" cy="0"/>
        </a:xfrm>
      </p:grpSpPr>
      <p:sp>
        <p:nvSpPr>
          <p:cNvPr id="148" name="Google Shape;148;p4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9" name="Google Shape;149;p40"/>
          <p:cNvSpPr/>
          <p:nvPr>
            <p:ph idx="2" type="pic"/>
          </p:nvPr>
        </p:nvSpPr>
        <p:spPr>
          <a:xfrm>
            <a:off x="6093617" y="0"/>
            <a:ext cx="30504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149"/>
                                        </p:tgtEl>
                                        <p:attrNameLst>
                                          <p:attrName>style.visibility</p:attrName>
                                        </p:attrNameLst>
                                      </p:cBhvr>
                                      <p:to>
                                        <p:strVal val="visible"/>
                                      </p:to>
                                    </p:set>
                                    <p:animEffect filter="fade" transition="in">
                                      <p:cBhvr>
                                        <p:cTn dur="5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50" name="Shape 150"/>
        <p:cNvGrpSpPr/>
        <p:nvPr/>
      </p:nvGrpSpPr>
      <p:grpSpPr>
        <a:xfrm>
          <a:off x="0" y="0"/>
          <a:ext cx="0" cy="0"/>
          <a:chOff x="0" y="0"/>
          <a:chExt cx="0" cy="0"/>
        </a:xfrm>
      </p:grpSpPr>
      <p:sp>
        <p:nvSpPr>
          <p:cNvPr id="151" name="Google Shape;151;p4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52" name="Google Shape;152;p41"/>
          <p:cNvSpPr/>
          <p:nvPr>
            <p:ph idx="2" type="pic"/>
          </p:nvPr>
        </p:nvSpPr>
        <p:spPr>
          <a:xfrm>
            <a:off x="6861303" y="0"/>
            <a:ext cx="22827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5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0.xml"/><Relationship Id="rId22" Type="http://schemas.openxmlformats.org/officeDocument/2006/relationships/slideLayout" Target="../slideLayouts/slideLayout32.xml"/><Relationship Id="rId21" Type="http://schemas.openxmlformats.org/officeDocument/2006/relationships/slideLayout" Target="../slideLayouts/slideLayout31.xml"/><Relationship Id="rId24" Type="http://schemas.openxmlformats.org/officeDocument/2006/relationships/slideLayout" Target="../slideLayouts/slideLayout34.xml"/><Relationship Id="rId23" Type="http://schemas.openxmlformats.org/officeDocument/2006/relationships/slideLayout" Target="../slideLayouts/slideLayout33.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26" Type="http://schemas.openxmlformats.org/officeDocument/2006/relationships/slideLayout" Target="../slideLayouts/slideLayout36.xml"/><Relationship Id="rId25" Type="http://schemas.openxmlformats.org/officeDocument/2006/relationships/slideLayout" Target="../slideLayouts/slideLayout35.xml"/><Relationship Id="rId28" Type="http://schemas.openxmlformats.org/officeDocument/2006/relationships/slideLayout" Target="../slideLayouts/slideLayout38.xml"/><Relationship Id="rId27" Type="http://schemas.openxmlformats.org/officeDocument/2006/relationships/slideLayout" Target="../slideLayouts/slideLayout37.xml"/><Relationship Id="rId5" Type="http://schemas.openxmlformats.org/officeDocument/2006/relationships/slideLayout" Target="../slideLayouts/slideLayout15.xml"/><Relationship Id="rId6" Type="http://schemas.openxmlformats.org/officeDocument/2006/relationships/slideLayout" Target="../slideLayouts/slideLayout16.xml"/><Relationship Id="rId29" Type="http://schemas.openxmlformats.org/officeDocument/2006/relationships/slideLayout" Target="../slideLayouts/slideLayout39.xml"/><Relationship Id="rId7" Type="http://schemas.openxmlformats.org/officeDocument/2006/relationships/slideLayout" Target="../slideLayouts/slideLayout17.xml"/><Relationship Id="rId8" Type="http://schemas.openxmlformats.org/officeDocument/2006/relationships/slideLayout" Target="../slideLayouts/slideLayout18.xml"/><Relationship Id="rId30" Type="http://schemas.openxmlformats.org/officeDocument/2006/relationships/theme" Target="../theme/theme3.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9" Type="http://schemas.openxmlformats.org/officeDocument/2006/relationships/slideLayout" Target="../slideLayouts/slideLayout29.xml"/><Relationship Id="rId1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marR="0" rtl="0" algn="l">
              <a:lnSpc>
                <a:spcPct val="80000"/>
              </a:lnSpc>
              <a:spcBef>
                <a:spcPts val="0"/>
              </a:spcBef>
              <a:spcAft>
                <a:spcPts val="0"/>
              </a:spcAft>
              <a:buClr>
                <a:schemeClr val="dk1"/>
              </a:buClr>
              <a:buSzPts val="2700"/>
              <a:buFont typeface="Montserrat"/>
              <a:buNone/>
              <a:defRPr b="1" i="0" sz="2700" u="none" cap="none" strike="noStrike">
                <a:solidFill>
                  <a:schemeClr val="dk1"/>
                </a:solidFill>
                <a:latin typeface="Montserrat"/>
                <a:ea typeface="Montserrat"/>
                <a:cs typeface="Montserrat"/>
                <a:sym typeface="Montserrat"/>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52" name="Google Shape;52;p13"/>
          <p:cNvSpPr txBox="1"/>
          <p:nvPr>
            <p:ph idx="1" type="body"/>
          </p:nvPr>
        </p:nvSpPr>
        <p:spPr>
          <a:xfrm>
            <a:off x="1521618" y="1885950"/>
            <a:ext cx="6864600" cy="2571900"/>
          </a:xfrm>
          <a:prstGeom prst="rect">
            <a:avLst/>
          </a:prstGeom>
          <a:noFill/>
          <a:ln>
            <a:noFill/>
          </a:ln>
        </p:spPr>
        <p:txBody>
          <a:bodyPr anchorCtr="0" anchor="t" bIns="0" lIns="0" spcFirstLastPara="1" rIns="0" wrap="square" tIns="0">
            <a:normAutofit/>
          </a:bodyPr>
          <a:lstStyle>
            <a:lvl1pPr indent="-228600" lvl="0" marL="457200" marR="0" rtl="0" algn="l">
              <a:lnSpc>
                <a:spcPct val="150000"/>
              </a:lnSpc>
              <a:spcBef>
                <a:spcPts val="800"/>
              </a:spcBef>
              <a:spcAft>
                <a:spcPts val="0"/>
              </a:spcAft>
              <a:buClr>
                <a:schemeClr val="dk1"/>
              </a:buClr>
              <a:buSzPts val="2100"/>
              <a:buFont typeface="Arial"/>
              <a:buNone/>
              <a:defRPr b="0" i="0" sz="2100" u="none" cap="none" strike="noStrike">
                <a:solidFill>
                  <a:schemeClr val="dk1"/>
                </a:solidFill>
                <a:latin typeface="Open Sans"/>
                <a:ea typeface="Open Sans"/>
                <a:cs typeface="Open Sans"/>
                <a:sym typeface="Open Sans"/>
              </a:defRPr>
            </a:lvl1pPr>
            <a:lvl2pPr indent="-228600" lvl="1" marL="914400"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indent="-228600" lvl="2" marL="1371600"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indent="-228600" lvl="3" marL="18288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indent="-228600" lvl="4" marL="22860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3" name="Google Shape;53;p13"/>
          <p:cNvSpPr/>
          <p:nvPr/>
        </p:nvSpPr>
        <p:spPr>
          <a:xfrm>
            <a:off x="0" y="4718602"/>
            <a:ext cx="753000" cy="424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54" name="Google Shape;54;p13"/>
          <p:cNvSpPr txBox="1"/>
          <p:nvPr/>
        </p:nvSpPr>
        <p:spPr>
          <a:xfrm>
            <a:off x="0" y="4782171"/>
            <a:ext cx="753000" cy="2739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fld id="{00000000-1234-1234-1234-123412341234}" type="slidenum">
              <a:rPr b="1" i="0" lang="en" sz="600" u="none" cap="none" strike="noStrike">
                <a:solidFill>
                  <a:schemeClr val="dk1"/>
                </a:solidFill>
                <a:latin typeface="Open Sans SemiBold"/>
                <a:ea typeface="Open Sans SemiBold"/>
                <a:cs typeface="Open Sans SemiBold"/>
                <a:sym typeface="Open Sans SemiBold"/>
              </a:rPr>
              <a:t>‹#›</a:t>
            </a:fld>
            <a:endParaRPr b="1" i="0" sz="600" u="none" cap="none" strike="noStrike">
              <a:solidFill>
                <a:schemeClr val="dk1"/>
              </a:solidFill>
              <a:latin typeface="Open Sans SemiBold"/>
              <a:ea typeface="Open Sans SemiBold"/>
              <a:cs typeface="Open Sans SemiBold"/>
              <a:sym typeface="Open Sans SemiBold"/>
            </a:endParaRPr>
          </a:p>
        </p:txBody>
      </p:sp>
      <p:pic>
        <p:nvPicPr>
          <p:cNvPr id="55" name="Google Shape;55;p13"/>
          <p:cNvPicPr preferRelativeResize="0"/>
          <p:nvPr/>
        </p:nvPicPr>
        <p:blipFill rotWithShape="1">
          <a:blip r:embed="rId1">
            <a:alphaModFix/>
          </a:blip>
          <a:srcRect b="0" l="0" r="0" t="0"/>
          <a:stretch/>
        </p:blipFill>
        <p:spPr>
          <a:xfrm>
            <a:off x="281335" y="169772"/>
            <a:ext cx="738994" cy="22265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Ls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1"/>
                                        </p:tgtEl>
                                        <p:attrNameLst>
                                          <p:attrName>style.visibility</p:attrName>
                                        </p:attrNameLst>
                                      </p:cBhvr>
                                      <p:to>
                                        <p:strVal val="visible"/>
                                      </p:to>
                                    </p:set>
                                    <p:anim calcmode="lin" valueType="num">
                                      <p:cBhvr additive="base">
                                        <p:cTn dur="1000"/>
                                        <p:tgtEl>
                                          <p:spTgt spid="5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F26B43"/>
          </p15:clr>
        </p15:guide>
        <p15:guide id="2" orient="horz" pos="1620">
          <p15:clr>
            <a:srgbClr val="F26B43"/>
          </p15:clr>
        </p15:guide>
        <p15:guide id="3" orient="horz" pos="259">
          <p15:clr>
            <a:srgbClr val="F26B43"/>
          </p15:clr>
        </p15:guide>
        <p15:guide id="4" orient="horz" pos="2964">
          <p15:clr>
            <a:srgbClr val="F26B43"/>
          </p15:clr>
        </p15:guide>
        <p15:guide id="5" pos="481">
          <p15:clr>
            <a:srgbClr val="F26B43"/>
          </p15:clr>
        </p15:guide>
        <p15:guide id="6" pos="5279">
          <p15:clr>
            <a:srgbClr val="F26B43"/>
          </p15:clr>
        </p15:guide>
        <p15:guide id="7" pos="175">
          <p15:clr>
            <a:srgbClr val="F26B43"/>
          </p15:clr>
        </p15:guide>
        <p15:guide id="8" pos="5760">
          <p15:clr>
            <a:srgbClr val="F26B43"/>
          </p15:clr>
        </p15:guide>
        <p15:guide id="9" orient="horz" pos="89">
          <p15:clr>
            <a:srgbClr val="F26B43"/>
          </p15:clr>
        </p15:guide>
        <p15:guide id="10" orient="horz" pos="3240">
          <p15:clr>
            <a:srgbClr val="F26B43"/>
          </p15:clr>
        </p15:guide>
        <p15:guide id="11" pos="958">
          <p15:clr>
            <a:srgbClr val="F26B43"/>
          </p15:clr>
        </p15:guide>
        <p15:guide id="12" orient="horz" pos="532">
          <p15:clr>
            <a:srgbClr val="F26B43"/>
          </p15:clr>
        </p15:guide>
        <p15:guide id="13" pos="143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6.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hyperlink" Target="http://www.youtube.com/watch?v=HMQlA-TIAsk" TargetMode="External"/><Relationship Id="rId4" Type="http://schemas.openxmlformats.org/officeDocument/2006/relationships/image" Target="../media/image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hyperlink" Target="https://careersidekick.com/why-people-fail-interview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hyperlink" Target="https://youtu.be/HMQlA-TIAsk?t=96"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hyperlink" Target="http://www.youtube.com/watch?v=LVCYmO1agUM" TargetMode="External"/><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56" name="Shape 156"/>
        <p:cNvGrpSpPr/>
        <p:nvPr/>
      </p:nvGrpSpPr>
      <p:grpSpPr>
        <a:xfrm>
          <a:off x="0" y="0"/>
          <a:ext cx="0" cy="0"/>
          <a:chOff x="0" y="0"/>
          <a:chExt cx="0" cy="0"/>
        </a:xfrm>
      </p:grpSpPr>
      <p:pic>
        <p:nvPicPr>
          <p:cNvPr id="157" name="Google Shape;157;p42"/>
          <p:cNvPicPr preferRelativeResize="0"/>
          <p:nvPr/>
        </p:nvPicPr>
        <p:blipFill rotWithShape="1">
          <a:blip r:embed="rId3">
            <a:alphaModFix/>
          </a:blip>
          <a:srcRect b="12393" l="0" r="0" t="12401"/>
          <a:stretch/>
        </p:blipFill>
        <p:spPr>
          <a:xfrm>
            <a:off x="1275225" y="699750"/>
            <a:ext cx="3317700" cy="3744000"/>
          </a:xfrm>
          <a:prstGeom prst="rect">
            <a:avLst/>
          </a:prstGeom>
          <a:solidFill>
            <a:srgbClr val="F0F0F0"/>
          </a:solidFill>
          <a:ln>
            <a:noFill/>
          </a:ln>
          <a:effectLst>
            <a:outerShdw blurRad="762000" rotWithShape="0" algn="t" dir="5400000" dist="254000">
              <a:srgbClr val="000000">
                <a:alpha val="29800"/>
              </a:srgbClr>
            </a:outerShdw>
          </a:effectLst>
        </p:spPr>
      </p:pic>
      <p:sp>
        <p:nvSpPr>
          <p:cNvPr id="158" name="Google Shape;158;p42"/>
          <p:cNvSpPr txBox="1"/>
          <p:nvPr/>
        </p:nvSpPr>
        <p:spPr>
          <a:xfrm>
            <a:off x="5051075" y="1803300"/>
            <a:ext cx="3548100" cy="1536900"/>
          </a:xfrm>
          <a:prstGeom prst="rect">
            <a:avLst/>
          </a:prstGeom>
          <a:noFill/>
          <a:ln>
            <a:noFill/>
          </a:ln>
        </p:spPr>
        <p:txBody>
          <a:bodyPr anchorCtr="0" anchor="ctr" bIns="91425" lIns="0" spcFirstLastPara="1" rIns="91425" wrap="square" tIns="91425">
            <a:noAutofit/>
          </a:bodyPr>
          <a:lstStyle/>
          <a:p>
            <a:pPr indent="0" lvl="0" marL="0" rtl="0" algn="l">
              <a:lnSpc>
                <a:spcPct val="80000"/>
              </a:lnSpc>
              <a:spcBef>
                <a:spcPts val="0"/>
              </a:spcBef>
              <a:spcAft>
                <a:spcPts val="0"/>
              </a:spcAft>
              <a:buNone/>
            </a:pPr>
            <a:r>
              <a:rPr b="1" lang="en" sz="3200">
                <a:latin typeface="Montserrat"/>
                <a:ea typeface="Montserrat"/>
                <a:cs typeface="Montserrat"/>
                <a:sym typeface="Montserrat"/>
              </a:rPr>
              <a:t>Daria Solodey</a:t>
            </a:r>
            <a:endParaRPr b="1" sz="3200">
              <a:latin typeface="Montserrat"/>
              <a:ea typeface="Montserrat"/>
              <a:cs typeface="Montserrat"/>
              <a:sym typeface="Montserrat"/>
            </a:endParaRPr>
          </a:p>
          <a:p>
            <a:pPr indent="0" lvl="0" marL="0" rtl="0" algn="l">
              <a:spcBef>
                <a:spcPts val="1000"/>
              </a:spcBef>
              <a:spcAft>
                <a:spcPts val="0"/>
              </a:spcAft>
              <a:buClr>
                <a:schemeClr val="dk2"/>
              </a:buClr>
              <a:buSzPts val="1600"/>
              <a:buFont typeface="Montserrat"/>
              <a:buNone/>
            </a:pPr>
            <a:r>
              <a:rPr lang="en" sz="1700">
                <a:latin typeface="Montserrat"/>
                <a:ea typeface="Montserrat"/>
                <a:cs typeface="Montserrat"/>
                <a:sym typeface="Montserrat"/>
              </a:rPr>
              <a:t>Methodologist, course creator, English teacher</a:t>
            </a:r>
            <a:endParaRPr b="1" sz="3200">
              <a:latin typeface="Montserrat"/>
              <a:ea typeface="Montserrat"/>
              <a:cs typeface="Montserrat"/>
              <a:sym typeface="Montserrat"/>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23" name="Shape 223"/>
        <p:cNvGrpSpPr/>
        <p:nvPr/>
      </p:nvGrpSpPr>
      <p:grpSpPr>
        <a:xfrm>
          <a:off x="0" y="0"/>
          <a:ext cx="0" cy="0"/>
          <a:chOff x="0" y="0"/>
          <a:chExt cx="0" cy="0"/>
        </a:xfrm>
      </p:grpSpPr>
      <p:sp>
        <p:nvSpPr>
          <p:cNvPr id="224" name="Google Shape;224;p51"/>
          <p:cNvSpPr txBox="1"/>
          <p:nvPr/>
        </p:nvSpPr>
        <p:spPr>
          <a:xfrm>
            <a:off x="1895275" y="609425"/>
            <a:ext cx="5667000" cy="469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1850">
                <a:solidFill>
                  <a:schemeClr val="accent1"/>
                </a:solidFill>
                <a:highlight>
                  <a:srgbClr val="FFFFFF"/>
                </a:highlight>
                <a:latin typeface="Montserrat ExtraBold"/>
                <a:ea typeface="Montserrat ExtraBold"/>
                <a:cs typeface="Montserrat ExtraBold"/>
                <a:sym typeface="Montserrat ExtraBold"/>
              </a:rPr>
              <a:t>8</a:t>
            </a:r>
            <a:r>
              <a:rPr lang="en" sz="1850">
                <a:solidFill>
                  <a:schemeClr val="accent1"/>
                </a:solidFill>
                <a:highlight>
                  <a:srgbClr val="FFFFFF"/>
                </a:highlight>
                <a:latin typeface="Montserrat ExtraBold"/>
                <a:ea typeface="Montserrat ExtraBold"/>
                <a:cs typeface="Montserrat ExtraBold"/>
                <a:sym typeface="Montserrat ExtraBold"/>
              </a:rPr>
              <a:t> reasons why people fail job interviews</a:t>
            </a:r>
            <a:endParaRPr>
              <a:latin typeface="Open Sans"/>
              <a:ea typeface="Open Sans"/>
              <a:cs typeface="Open Sans"/>
              <a:sym typeface="Open Sans"/>
            </a:endParaRPr>
          </a:p>
        </p:txBody>
      </p:sp>
      <p:sp>
        <p:nvSpPr>
          <p:cNvPr id="225" name="Google Shape;225;p51"/>
          <p:cNvSpPr txBox="1"/>
          <p:nvPr/>
        </p:nvSpPr>
        <p:spPr>
          <a:xfrm>
            <a:off x="106575" y="897475"/>
            <a:ext cx="4611900" cy="41820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Being late for the interview</a:t>
            </a:r>
            <a:endParaRPr sz="1600">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 </a:t>
            </a:r>
            <a:r>
              <a:rPr lang="en" sz="1300">
                <a:solidFill>
                  <a:schemeClr val="dk1"/>
                </a:solidFill>
                <a:latin typeface="Montserrat"/>
                <a:ea typeface="Montserrat"/>
                <a:cs typeface="Montserrat"/>
                <a:sym typeface="Montserrat"/>
              </a:rPr>
              <a:t>set an alarm for 6 a.m and plan your route</a:t>
            </a:r>
            <a:endParaRPr sz="13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2400">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research the company’s social media to find out </a:t>
            </a:r>
            <a:r>
              <a:rPr lang="en" sz="1300">
                <a:latin typeface="Montserrat"/>
                <a:ea typeface="Montserrat"/>
                <a:cs typeface="Montserrat"/>
                <a:sym typeface="Montserrat"/>
              </a:rPr>
              <a:t>what outfit is appropriate in the company</a:t>
            </a:r>
            <a:r>
              <a:rPr lang="en" sz="1300"/>
              <a:t> </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2400">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answers to basic questions in advance, avoid parasite words</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2400">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speak positively and confidently about your knowledge and skills</a:t>
            </a:r>
            <a:endParaRPr sz="13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dk1"/>
              </a:solidFill>
              <a:latin typeface="Montserrat"/>
              <a:ea typeface="Montserrat"/>
              <a:cs typeface="Montserrat"/>
              <a:sym typeface="Montserrat"/>
            </a:endParaRPr>
          </a:p>
        </p:txBody>
      </p:sp>
      <p:sp>
        <p:nvSpPr>
          <p:cNvPr id="226" name="Google Shape;226;p51"/>
          <p:cNvSpPr txBox="1"/>
          <p:nvPr/>
        </p:nvSpPr>
        <p:spPr>
          <a:xfrm>
            <a:off x="4718475" y="940475"/>
            <a:ext cx="4125000" cy="397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7</a:t>
            </a:r>
            <a:r>
              <a:rPr lang="en" sz="1600">
                <a:solidFill>
                  <a:schemeClr val="dk1"/>
                </a:solidFill>
                <a:latin typeface="Montserrat"/>
                <a:ea typeface="Montserrat"/>
                <a:cs typeface="Montserrat"/>
                <a:sym typeface="Montserrat"/>
              </a:rPr>
              <a:t>.</a:t>
            </a:r>
            <a:r>
              <a:rPr lang="en" sz="1600">
                <a:solidFill>
                  <a:schemeClr val="dk1"/>
                </a:solidFill>
                <a:latin typeface="Helvetica Neue Light"/>
                <a:ea typeface="Helvetica Neue Light"/>
                <a:cs typeface="Helvetica Neue Light"/>
                <a:sym typeface="Helvetica Neue Light"/>
              </a:rPr>
              <a:t>    </a:t>
            </a:r>
            <a:r>
              <a:rPr lang="en" sz="2400">
                <a:solidFill>
                  <a:schemeClr val="dk1"/>
                </a:solidFill>
                <a:latin typeface="Helvetica Neue"/>
                <a:ea typeface="Helvetica Neue"/>
                <a:cs typeface="Helvetica Neue"/>
                <a:sym typeface="Helvetica Neue"/>
              </a:rPr>
              <a:t>❓</a:t>
            </a:r>
            <a:endParaRPr sz="1600">
              <a:solidFill>
                <a:schemeClr val="dk1"/>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some positive examples of communication with the previous employer</a:t>
            </a:r>
            <a:endParaRPr sz="13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8</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latin typeface="Montserrat"/>
                <a:ea typeface="Montserrat"/>
                <a:cs typeface="Montserrat"/>
                <a:sym typeface="Montserrat"/>
              </a:rPr>
              <a:t> give a firm handshake, smile, and maintain eye contact</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9</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 list of questions in advance</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10</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sz="1300">
                <a:solidFill>
                  <a:schemeClr val="dk1"/>
                </a:solidFill>
                <a:latin typeface="Montserrat"/>
                <a:ea typeface="Montserrat"/>
                <a:cs typeface="Montserrat"/>
                <a:sym typeface="Montserrat"/>
              </a:rPr>
              <a:t> research some info about the company on their website, read the customer reviews.</a:t>
            </a:r>
            <a:endParaRPr sz="1500">
              <a:solidFill>
                <a:schemeClr val="dk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30" name="Shape 230"/>
        <p:cNvGrpSpPr/>
        <p:nvPr/>
      </p:nvGrpSpPr>
      <p:grpSpPr>
        <a:xfrm>
          <a:off x="0" y="0"/>
          <a:ext cx="0" cy="0"/>
          <a:chOff x="0" y="0"/>
          <a:chExt cx="0" cy="0"/>
        </a:xfrm>
      </p:grpSpPr>
      <p:sp>
        <p:nvSpPr>
          <p:cNvPr id="231" name="Google Shape;231;p52"/>
          <p:cNvSpPr txBox="1"/>
          <p:nvPr/>
        </p:nvSpPr>
        <p:spPr>
          <a:xfrm>
            <a:off x="1895275" y="609425"/>
            <a:ext cx="5667000" cy="469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1850">
                <a:solidFill>
                  <a:schemeClr val="accent1"/>
                </a:solidFill>
                <a:highlight>
                  <a:srgbClr val="FFFFFF"/>
                </a:highlight>
                <a:latin typeface="Montserrat ExtraBold"/>
                <a:ea typeface="Montserrat ExtraBold"/>
                <a:cs typeface="Montserrat ExtraBold"/>
                <a:sym typeface="Montserrat ExtraBold"/>
              </a:rPr>
              <a:t>8</a:t>
            </a:r>
            <a:r>
              <a:rPr lang="en" sz="1850">
                <a:solidFill>
                  <a:schemeClr val="accent1"/>
                </a:solidFill>
                <a:highlight>
                  <a:srgbClr val="FFFFFF"/>
                </a:highlight>
                <a:latin typeface="Montserrat ExtraBold"/>
                <a:ea typeface="Montserrat ExtraBold"/>
                <a:cs typeface="Montserrat ExtraBold"/>
                <a:sym typeface="Montserrat ExtraBold"/>
              </a:rPr>
              <a:t> reasons why people fail job interviews</a:t>
            </a:r>
            <a:endParaRPr>
              <a:latin typeface="Open Sans"/>
              <a:ea typeface="Open Sans"/>
              <a:cs typeface="Open Sans"/>
              <a:sym typeface="Open Sans"/>
            </a:endParaRPr>
          </a:p>
        </p:txBody>
      </p:sp>
      <p:sp>
        <p:nvSpPr>
          <p:cNvPr id="232" name="Google Shape;232;p52"/>
          <p:cNvSpPr txBox="1"/>
          <p:nvPr/>
        </p:nvSpPr>
        <p:spPr>
          <a:xfrm>
            <a:off x="106575" y="897475"/>
            <a:ext cx="4611900" cy="40404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Being late for the interview</a:t>
            </a:r>
            <a:endParaRPr sz="1600">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 </a:t>
            </a:r>
            <a:r>
              <a:rPr lang="en" sz="1300">
                <a:solidFill>
                  <a:schemeClr val="dk1"/>
                </a:solidFill>
                <a:latin typeface="Montserrat"/>
                <a:ea typeface="Montserrat"/>
                <a:cs typeface="Montserrat"/>
                <a:sym typeface="Montserrat"/>
              </a:rPr>
              <a:t>set an alarm for 6 a.m and plan your route</a:t>
            </a:r>
            <a:endParaRPr sz="13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Inappropriate appearance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research the company’s social media to find out </a:t>
            </a:r>
            <a:r>
              <a:rPr lang="en" sz="1300">
                <a:latin typeface="Montserrat"/>
                <a:ea typeface="Montserrat"/>
                <a:cs typeface="Montserrat"/>
                <a:sym typeface="Montserrat"/>
              </a:rPr>
              <a:t>what outfit is appropriate in the company</a:t>
            </a:r>
            <a:r>
              <a:rPr lang="en" sz="1300"/>
              <a:t> </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2400">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answers to basic questions in advance, avoid parasite words</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2400">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speak positively and confidently about your knowledge and skills</a:t>
            </a:r>
            <a:endParaRPr sz="13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dk1"/>
              </a:solidFill>
              <a:latin typeface="Montserrat"/>
              <a:ea typeface="Montserrat"/>
              <a:cs typeface="Montserrat"/>
              <a:sym typeface="Montserrat"/>
            </a:endParaRPr>
          </a:p>
        </p:txBody>
      </p:sp>
      <p:sp>
        <p:nvSpPr>
          <p:cNvPr id="233" name="Google Shape;233;p52"/>
          <p:cNvSpPr txBox="1"/>
          <p:nvPr/>
        </p:nvSpPr>
        <p:spPr>
          <a:xfrm>
            <a:off x="4718475" y="940475"/>
            <a:ext cx="4125000" cy="397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5</a:t>
            </a:r>
            <a:r>
              <a:rPr lang="en" sz="1600">
                <a:solidFill>
                  <a:schemeClr val="dk1"/>
                </a:solidFill>
                <a:latin typeface="Montserrat"/>
                <a:ea typeface="Montserrat"/>
                <a:cs typeface="Montserrat"/>
                <a:sym typeface="Montserrat"/>
              </a:rPr>
              <a:t>.</a:t>
            </a:r>
            <a:r>
              <a:rPr lang="en" sz="1600">
                <a:solidFill>
                  <a:schemeClr val="dk1"/>
                </a:solidFill>
                <a:latin typeface="Helvetica Neue Light"/>
                <a:ea typeface="Helvetica Neue Light"/>
                <a:cs typeface="Helvetica Neue Light"/>
                <a:sym typeface="Helvetica Neue Light"/>
              </a:rPr>
              <a:t>    </a:t>
            </a:r>
            <a:r>
              <a:rPr lang="en" sz="2400">
                <a:solidFill>
                  <a:schemeClr val="dk1"/>
                </a:solidFill>
                <a:latin typeface="Helvetica Neue"/>
                <a:ea typeface="Helvetica Neue"/>
                <a:cs typeface="Helvetica Neue"/>
                <a:sym typeface="Helvetica Neue"/>
              </a:rPr>
              <a:t>❓</a:t>
            </a:r>
            <a:endParaRPr sz="1600">
              <a:solidFill>
                <a:schemeClr val="dk1"/>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some positive examples of communication with the previous employer</a:t>
            </a:r>
            <a:endParaRPr sz="13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6</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latin typeface="Montserrat"/>
                <a:ea typeface="Montserrat"/>
                <a:cs typeface="Montserrat"/>
                <a:sym typeface="Montserrat"/>
              </a:rPr>
              <a:t> give a firm handshake, smile, and maintain eye contact</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7</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 list of questions in advance</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8</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sz="1300">
                <a:solidFill>
                  <a:schemeClr val="dk1"/>
                </a:solidFill>
                <a:latin typeface="Montserrat"/>
                <a:ea typeface="Montserrat"/>
                <a:cs typeface="Montserrat"/>
                <a:sym typeface="Montserrat"/>
              </a:rPr>
              <a:t> research some info about the company on their website, read the customer reviews.</a:t>
            </a:r>
            <a:endParaRPr sz="1500">
              <a:solidFill>
                <a:schemeClr val="dk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37" name="Shape 237"/>
        <p:cNvGrpSpPr/>
        <p:nvPr/>
      </p:nvGrpSpPr>
      <p:grpSpPr>
        <a:xfrm>
          <a:off x="0" y="0"/>
          <a:ext cx="0" cy="0"/>
          <a:chOff x="0" y="0"/>
          <a:chExt cx="0" cy="0"/>
        </a:xfrm>
      </p:grpSpPr>
      <p:sp>
        <p:nvSpPr>
          <p:cNvPr id="238" name="Google Shape;238;p53"/>
          <p:cNvSpPr txBox="1"/>
          <p:nvPr/>
        </p:nvSpPr>
        <p:spPr>
          <a:xfrm>
            <a:off x="1895275" y="609425"/>
            <a:ext cx="5667000" cy="469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1850">
                <a:solidFill>
                  <a:schemeClr val="accent1"/>
                </a:solidFill>
                <a:highlight>
                  <a:srgbClr val="FFFFFF"/>
                </a:highlight>
                <a:latin typeface="Montserrat ExtraBold"/>
                <a:ea typeface="Montserrat ExtraBold"/>
                <a:cs typeface="Montserrat ExtraBold"/>
                <a:sym typeface="Montserrat ExtraBold"/>
              </a:rPr>
              <a:t>8</a:t>
            </a:r>
            <a:r>
              <a:rPr lang="en" sz="1850">
                <a:solidFill>
                  <a:schemeClr val="accent1"/>
                </a:solidFill>
                <a:highlight>
                  <a:srgbClr val="FFFFFF"/>
                </a:highlight>
                <a:latin typeface="Montserrat ExtraBold"/>
                <a:ea typeface="Montserrat ExtraBold"/>
                <a:cs typeface="Montserrat ExtraBold"/>
                <a:sym typeface="Montserrat ExtraBold"/>
              </a:rPr>
              <a:t> reasons why people fail job interviews</a:t>
            </a:r>
            <a:endParaRPr>
              <a:latin typeface="Open Sans"/>
              <a:ea typeface="Open Sans"/>
              <a:cs typeface="Open Sans"/>
              <a:sym typeface="Open Sans"/>
            </a:endParaRPr>
          </a:p>
        </p:txBody>
      </p:sp>
      <p:sp>
        <p:nvSpPr>
          <p:cNvPr id="239" name="Google Shape;239;p53"/>
          <p:cNvSpPr txBox="1"/>
          <p:nvPr/>
        </p:nvSpPr>
        <p:spPr>
          <a:xfrm>
            <a:off x="106575" y="897475"/>
            <a:ext cx="4611900" cy="38988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Being late for the interview</a:t>
            </a:r>
            <a:endParaRPr sz="1600">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 </a:t>
            </a:r>
            <a:r>
              <a:rPr lang="en" sz="1300">
                <a:solidFill>
                  <a:schemeClr val="dk1"/>
                </a:solidFill>
                <a:latin typeface="Montserrat"/>
                <a:ea typeface="Montserrat"/>
                <a:cs typeface="Montserrat"/>
                <a:sym typeface="Montserrat"/>
              </a:rPr>
              <a:t>set an alarm for 6 a.m and plan your route</a:t>
            </a:r>
            <a:endParaRPr sz="13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Inappropriate appearance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research the company’s social media to find out </a:t>
            </a:r>
            <a:r>
              <a:rPr lang="en" sz="1300">
                <a:latin typeface="Montserrat"/>
                <a:ea typeface="Montserrat"/>
                <a:cs typeface="Montserrat"/>
                <a:sym typeface="Montserrat"/>
              </a:rPr>
              <a:t>what outfit is appropriate in the company</a:t>
            </a:r>
            <a:r>
              <a:rPr lang="en" sz="1300"/>
              <a:t> </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Inability to communicate clearly</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answers to basic questions in advance, avoid parasite words</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2400">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speak positively and confidently about your knowledge and skills</a:t>
            </a:r>
            <a:endParaRPr sz="13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dk1"/>
              </a:solidFill>
              <a:latin typeface="Montserrat"/>
              <a:ea typeface="Montserrat"/>
              <a:cs typeface="Montserrat"/>
              <a:sym typeface="Montserrat"/>
            </a:endParaRPr>
          </a:p>
        </p:txBody>
      </p:sp>
      <p:sp>
        <p:nvSpPr>
          <p:cNvPr id="240" name="Google Shape;240;p53"/>
          <p:cNvSpPr txBox="1"/>
          <p:nvPr/>
        </p:nvSpPr>
        <p:spPr>
          <a:xfrm>
            <a:off x="4718475" y="940475"/>
            <a:ext cx="4125000" cy="397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5</a:t>
            </a:r>
            <a:r>
              <a:rPr lang="en" sz="1600">
                <a:solidFill>
                  <a:schemeClr val="dk1"/>
                </a:solidFill>
                <a:latin typeface="Montserrat"/>
                <a:ea typeface="Montserrat"/>
                <a:cs typeface="Montserrat"/>
                <a:sym typeface="Montserrat"/>
              </a:rPr>
              <a:t>.</a:t>
            </a:r>
            <a:r>
              <a:rPr lang="en" sz="1600">
                <a:solidFill>
                  <a:schemeClr val="dk1"/>
                </a:solidFill>
                <a:latin typeface="Helvetica Neue Light"/>
                <a:ea typeface="Helvetica Neue Light"/>
                <a:cs typeface="Helvetica Neue Light"/>
                <a:sym typeface="Helvetica Neue Light"/>
              </a:rPr>
              <a:t>    </a:t>
            </a:r>
            <a:r>
              <a:rPr lang="en" sz="2400">
                <a:solidFill>
                  <a:schemeClr val="dk1"/>
                </a:solidFill>
                <a:latin typeface="Helvetica Neue"/>
                <a:ea typeface="Helvetica Neue"/>
                <a:cs typeface="Helvetica Neue"/>
                <a:sym typeface="Helvetica Neue"/>
              </a:rPr>
              <a:t>❓</a:t>
            </a:r>
            <a:endParaRPr sz="1600">
              <a:solidFill>
                <a:schemeClr val="dk1"/>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some positive examples of communication with the previous employer</a:t>
            </a:r>
            <a:endParaRPr sz="13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6</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latin typeface="Montserrat"/>
                <a:ea typeface="Montserrat"/>
                <a:cs typeface="Montserrat"/>
                <a:sym typeface="Montserrat"/>
              </a:rPr>
              <a:t> give a firm handshake, smile, and maintain eye contact</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7</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 list of questions in advance</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8</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sz="1300">
                <a:solidFill>
                  <a:schemeClr val="dk1"/>
                </a:solidFill>
                <a:latin typeface="Montserrat"/>
                <a:ea typeface="Montserrat"/>
                <a:cs typeface="Montserrat"/>
                <a:sym typeface="Montserrat"/>
              </a:rPr>
              <a:t> research some info about the company on their website, read the customer reviews.</a:t>
            </a:r>
            <a:endParaRPr sz="1500">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44" name="Shape 244"/>
        <p:cNvGrpSpPr/>
        <p:nvPr/>
      </p:nvGrpSpPr>
      <p:grpSpPr>
        <a:xfrm>
          <a:off x="0" y="0"/>
          <a:ext cx="0" cy="0"/>
          <a:chOff x="0" y="0"/>
          <a:chExt cx="0" cy="0"/>
        </a:xfrm>
      </p:grpSpPr>
      <p:sp>
        <p:nvSpPr>
          <p:cNvPr id="245" name="Google Shape;245;p54"/>
          <p:cNvSpPr txBox="1"/>
          <p:nvPr/>
        </p:nvSpPr>
        <p:spPr>
          <a:xfrm>
            <a:off x="1895275" y="609425"/>
            <a:ext cx="5667000" cy="469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1850">
                <a:solidFill>
                  <a:schemeClr val="accent1"/>
                </a:solidFill>
                <a:highlight>
                  <a:srgbClr val="FFFFFF"/>
                </a:highlight>
                <a:latin typeface="Montserrat ExtraBold"/>
                <a:ea typeface="Montserrat ExtraBold"/>
                <a:cs typeface="Montserrat ExtraBold"/>
                <a:sym typeface="Montserrat ExtraBold"/>
              </a:rPr>
              <a:t>8</a:t>
            </a:r>
            <a:r>
              <a:rPr lang="en" sz="1850">
                <a:solidFill>
                  <a:schemeClr val="accent1"/>
                </a:solidFill>
                <a:highlight>
                  <a:srgbClr val="FFFFFF"/>
                </a:highlight>
                <a:latin typeface="Montserrat ExtraBold"/>
                <a:ea typeface="Montserrat ExtraBold"/>
                <a:cs typeface="Montserrat ExtraBold"/>
                <a:sym typeface="Montserrat ExtraBold"/>
              </a:rPr>
              <a:t> reasons why people fail job interviews</a:t>
            </a:r>
            <a:endParaRPr>
              <a:latin typeface="Open Sans"/>
              <a:ea typeface="Open Sans"/>
              <a:cs typeface="Open Sans"/>
              <a:sym typeface="Open Sans"/>
            </a:endParaRPr>
          </a:p>
        </p:txBody>
      </p:sp>
      <p:sp>
        <p:nvSpPr>
          <p:cNvPr id="246" name="Google Shape;246;p54"/>
          <p:cNvSpPr txBox="1"/>
          <p:nvPr/>
        </p:nvSpPr>
        <p:spPr>
          <a:xfrm>
            <a:off x="106575" y="897475"/>
            <a:ext cx="4611900" cy="40404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Being late for the interview</a:t>
            </a:r>
            <a:endParaRPr sz="1600">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 </a:t>
            </a:r>
            <a:r>
              <a:rPr lang="en" sz="1300">
                <a:solidFill>
                  <a:schemeClr val="dk1"/>
                </a:solidFill>
                <a:latin typeface="Montserrat"/>
                <a:ea typeface="Montserrat"/>
                <a:cs typeface="Montserrat"/>
                <a:sym typeface="Montserrat"/>
              </a:rPr>
              <a:t>set an alarm for 6 a.m and plan your route</a:t>
            </a:r>
            <a:endParaRPr sz="13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Inappropriate appearance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research the company’s social media to find out </a:t>
            </a:r>
            <a:r>
              <a:rPr lang="en" sz="1300">
                <a:latin typeface="Montserrat"/>
                <a:ea typeface="Montserrat"/>
                <a:cs typeface="Montserrat"/>
                <a:sym typeface="Montserrat"/>
              </a:rPr>
              <a:t>what outfit is appropriate in the company</a:t>
            </a:r>
            <a:r>
              <a:rPr lang="en" sz="1300"/>
              <a:t> </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Inability to communicate clearly</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answers to basic questions in advance, avoid parasite words</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Showing no enthusiasm and confidence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speak positively and confidently about your knowledge and skills</a:t>
            </a:r>
            <a:endParaRPr sz="13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dk1"/>
              </a:solidFill>
              <a:latin typeface="Montserrat"/>
              <a:ea typeface="Montserrat"/>
              <a:cs typeface="Montserrat"/>
              <a:sym typeface="Montserrat"/>
            </a:endParaRPr>
          </a:p>
        </p:txBody>
      </p:sp>
      <p:sp>
        <p:nvSpPr>
          <p:cNvPr id="247" name="Google Shape;247;p54"/>
          <p:cNvSpPr txBox="1"/>
          <p:nvPr/>
        </p:nvSpPr>
        <p:spPr>
          <a:xfrm>
            <a:off x="4718475" y="940475"/>
            <a:ext cx="4125000" cy="397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5</a:t>
            </a:r>
            <a:r>
              <a:rPr lang="en" sz="1600">
                <a:solidFill>
                  <a:schemeClr val="dk1"/>
                </a:solidFill>
                <a:latin typeface="Montserrat"/>
                <a:ea typeface="Montserrat"/>
                <a:cs typeface="Montserrat"/>
                <a:sym typeface="Montserrat"/>
              </a:rPr>
              <a:t>.</a:t>
            </a:r>
            <a:r>
              <a:rPr lang="en" sz="1600">
                <a:solidFill>
                  <a:schemeClr val="dk1"/>
                </a:solidFill>
                <a:latin typeface="Helvetica Neue Light"/>
                <a:ea typeface="Helvetica Neue Light"/>
                <a:cs typeface="Helvetica Neue Light"/>
                <a:sym typeface="Helvetica Neue Light"/>
              </a:rPr>
              <a:t>    </a:t>
            </a:r>
            <a:r>
              <a:rPr lang="en" sz="2400">
                <a:solidFill>
                  <a:schemeClr val="dk1"/>
                </a:solidFill>
                <a:latin typeface="Helvetica Neue"/>
                <a:ea typeface="Helvetica Neue"/>
                <a:cs typeface="Helvetica Neue"/>
                <a:sym typeface="Helvetica Neue"/>
              </a:rPr>
              <a:t>❓</a:t>
            </a:r>
            <a:endParaRPr sz="1600">
              <a:solidFill>
                <a:schemeClr val="dk1"/>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some positive examples of communication with the previous employer</a:t>
            </a:r>
            <a:endParaRPr sz="13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6</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latin typeface="Montserrat"/>
                <a:ea typeface="Montserrat"/>
                <a:cs typeface="Montserrat"/>
                <a:sym typeface="Montserrat"/>
              </a:rPr>
              <a:t> give a firm handshake, smile, and maintain eye contact</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7</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 list of questions in advance</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8</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sz="1300">
                <a:solidFill>
                  <a:schemeClr val="dk1"/>
                </a:solidFill>
                <a:latin typeface="Montserrat"/>
                <a:ea typeface="Montserrat"/>
                <a:cs typeface="Montserrat"/>
                <a:sym typeface="Montserrat"/>
              </a:rPr>
              <a:t> research some info about the company on their website, read the customer reviews.</a:t>
            </a:r>
            <a:endParaRPr sz="1500">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51" name="Shape 251"/>
        <p:cNvGrpSpPr/>
        <p:nvPr/>
      </p:nvGrpSpPr>
      <p:grpSpPr>
        <a:xfrm>
          <a:off x="0" y="0"/>
          <a:ext cx="0" cy="0"/>
          <a:chOff x="0" y="0"/>
          <a:chExt cx="0" cy="0"/>
        </a:xfrm>
      </p:grpSpPr>
      <p:sp>
        <p:nvSpPr>
          <p:cNvPr id="252" name="Google Shape;252;p55"/>
          <p:cNvSpPr txBox="1"/>
          <p:nvPr/>
        </p:nvSpPr>
        <p:spPr>
          <a:xfrm>
            <a:off x="1895275" y="609425"/>
            <a:ext cx="5667000" cy="469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1850">
                <a:solidFill>
                  <a:schemeClr val="accent1"/>
                </a:solidFill>
                <a:highlight>
                  <a:srgbClr val="FFFFFF"/>
                </a:highlight>
                <a:latin typeface="Montserrat ExtraBold"/>
                <a:ea typeface="Montserrat ExtraBold"/>
                <a:cs typeface="Montserrat ExtraBold"/>
                <a:sym typeface="Montserrat ExtraBold"/>
              </a:rPr>
              <a:t>8</a:t>
            </a:r>
            <a:r>
              <a:rPr lang="en" sz="1850">
                <a:solidFill>
                  <a:schemeClr val="accent1"/>
                </a:solidFill>
                <a:highlight>
                  <a:srgbClr val="FFFFFF"/>
                </a:highlight>
                <a:latin typeface="Montserrat ExtraBold"/>
                <a:ea typeface="Montserrat ExtraBold"/>
                <a:cs typeface="Montserrat ExtraBold"/>
                <a:sym typeface="Montserrat ExtraBold"/>
              </a:rPr>
              <a:t> reasons why people fail job interviews</a:t>
            </a:r>
            <a:endParaRPr>
              <a:latin typeface="Open Sans"/>
              <a:ea typeface="Open Sans"/>
              <a:cs typeface="Open Sans"/>
              <a:sym typeface="Open Sans"/>
            </a:endParaRPr>
          </a:p>
        </p:txBody>
      </p:sp>
      <p:sp>
        <p:nvSpPr>
          <p:cNvPr id="253" name="Google Shape;253;p55"/>
          <p:cNvSpPr txBox="1"/>
          <p:nvPr/>
        </p:nvSpPr>
        <p:spPr>
          <a:xfrm>
            <a:off x="106575" y="897475"/>
            <a:ext cx="4611900" cy="40404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Being late for the interview</a:t>
            </a:r>
            <a:endParaRPr sz="1600">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 </a:t>
            </a:r>
            <a:r>
              <a:rPr lang="en" sz="1300">
                <a:solidFill>
                  <a:schemeClr val="dk1"/>
                </a:solidFill>
                <a:latin typeface="Montserrat"/>
                <a:ea typeface="Montserrat"/>
                <a:cs typeface="Montserrat"/>
                <a:sym typeface="Montserrat"/>
              </a:rPr>
              <a:t>set an alarm for 6 a.m and plan your route</a:t>
            </a:r>
            <a:endParaRPr sz="13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Inappropriate appearance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research the company’s social media to find out </a:t>
            </a:r>
            <a:r>
              <a:rPr lang="en" sz="1300">
                <a:latin typeface="Montserrat"/>
                <a:ea typeface="Montserrat"/>
                <a:cs typeface="Montserrat"/>
                <a:sym typeface="Montserrat"/>
              </a:rPr>
              <a:t>what outfit is appropriate in the company</a:t>
            </a:r>
            <a:r>
              <a:rPr lang="en" sz="1300"/>
              <a:t> </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Inability to communicate clearly</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answers to basic questions in advance, avoid parasite words</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Showing no enthusiasm and confidence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speak positively and confidently about your knowledge and skills</a:t>
            </a:r>
            <a:endParaRPr sz="13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dk1"/>
              </a:solidFill>
              <a:latin typeface="Montserrat"/>
              <a:ea typeface="Montserrat"/>
              <a:cs typeface="Montserrat"/>
              <a:sym typeface="Montserrat"/>
            </a:endParaRPr>
          </a:p>
        </p:txBody>
      </p:sp>
      <p:sp>
        <p:nvSpPr>
          <p:cNvPr id="254" name="Google Shape;254;p55"/>
          <p:cNvSpPr txBox="1"/>
          <p:nvPr/>
        </p:nvSpPr>
        <p:spPr>
          <a:xfrm>
            <a:off x="4718475" y="940475"/>
            <a:ext cx="4125000" cy="4119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5</a:t>
            </a:r>
            <a:r>
              <a:rPr lang="en" sz="1600">
                <a:solidFill>
                  <a:schemeClr val="dk1"/>
                </a:solidFill>
                <a:latin typeface="Montserrat"/>
                <a:ea typeface="Montserrat"/>
                <a:cs typeface="Montserrat"/>
                <a:sym typeface="Montserrat"/>
              </a:rPr>
              <a:t>.</a:t>
            </a:r>
            <a:r>
              <a:rPr lang="en" sz="1600">
                <a:solidFill>
                  <a:schemeClr val="dk1"/>
                </a:solidFill>
                <a:latin typeface="Helvetica Neue Light"/>
                <a:ea typeface="Helvetica Neue Light"/>
                <a:cs typeface="Helvetica Neue Light"/>
                <a:sym typeface="Helvetica Neue Light"/>
              </a:rPr>
              <a:t>    </a:t>
            </a:r>
            <a:r>
              <a:rPr lang="en" sz="1600" u="sng">
                <a:latin typeface="Montserrat"/>
                <a:ea typeface="Montserrat"/>
                <a:cs typeface="Montserrat"/>
                <a:sym typeface="Montserrat"/>
              </a:rPr>
              <a:t>Saying bad things about previous employers</a:t>
            </a:r>
            <a:endParaRPr sz="1600">
              <a:solidFill>
                <a:schemeClr val="dk1"/>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some positive examples of communication with the previous employer</a:t>
            </a:r>
            <a:endParaRPr sz="13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6</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latin typeface="Montserrat"/>
                <a:ea typeface="Montserrat"/>
                <a:cs typeface="Montserrat"/>
                <a:sym typeface="Montserrat"/>
              </a:rPr>
              <a:t> give a firm handshake, smile, and maintain eye contact</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7</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 list of questions in advance</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8</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sz="1300">
                <a:solidFill>
                  <a:schemeClr val="dk1"/>
                </a:solidFill>
                <a:latin typeface="Montserrat"/>
                <a:ea typeface="Montserrat"/>
                <a:cs typeface="Montserrat"/>
                <a:sym typeface="Montserrat"/>
              </a:rPr>
              <a:t> research some info about the company on their website, read the customer reviews.</a:t>
            </a:r>
            <a:endParaRPr sz="1500">
              <a:solidFill>
                <a:schemeClr val="dk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58" name="Shape 258"/>
        <p:cNvGrpSpPr/>
        <p:nvPr/>
      </p:nvGrpSpPr>
      <p:grpSpPr>
        <a:xfrm>
          <a:off x="0" y="0"/>
          <a:ext cx="0" cy="0"/>
          <a:chOff x="0" y="0"/>
          <a:chExt cx="0" cy="0"/>
        </a:xfrm>
      </p:grpSpPr>
      <p:sp>
        <p:nvSpPr>
          <p:cNvPr id="259" name="Google Shape;259;p56"/>
          <p:cNvSpPr txBox="1"/>
          <p:nvPr/>
        </p:nvSpPr>
        <p:spPr>
          <a:xfrm>
            <a:off x="1895275" y="609425"/>
            <a:ext cx="5667000" cy="469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1850">
                <a:solidFill>
                  <a:schemeClr val="accent1"/>
                </a:solidFill>
                <a:highlight>
                  <a:srgbClr val="FFFFFF"/>
                </a:highlight>
                <a:latin typeface="Montserrat ExtraBold"/>
                <a:ea typeface="Montserrat ExtraBold"/>
                <a:cs typeface="Montserrat ExtraBold"/>
                <a:sym typeface="Montserrat ExtraBold"/>
              </a:rPr>
              <a:t>8</a:t>
            </a:r>
            <a:r>
              <a:rPr lang="en" sz="1850">
                <a:solidFill>
                  <a:schemeClr val="accent1"/>
                </a:solidFill>
                <a:highlight>
                  <a:srgbClr val="FFFFFF"/>
                </a:highlight>
                <a:latin typeface="Montserrat ExtraBold"/>
                <a:ea typeface="Montserrat ExtraBold"/>
                <a:cs typeface="Montserrat ExtraBold"/>
                <a:sym typeface="Montserrat ExtraBold"/>
              </a:rPr>
              <a:t> reasons why people fail job interviews</a:t>
            </a:r>
            <a:endParaRPr>
              <a:latin typeface="Open Sans"/>
              <a:ea typeface="Open Sans"/>
              <a:cs typeface="Open Sans"/>
              <a:sym typeface="Open Sans"/>
            </a:endParaRPr>
          </a:p>
        </p:txBody>
      </p:sp>
      <p:sp>
        <p:nvSpPr>
          <p:cNvPr id="260" name="Google Shape;260;p56"/>
          <p:cNvSpPr txBox="1"/>
          <p:nvPr/>
        </p:nvSpPr>
        <p:spPr>
          <a:xfrm>
            <a:off x="106575" y="897475"/>
            <a:ext cx="4611900" cy="40404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Being late for the interview</a:t>
            </a:r>
            <a:endParaRPr sz="1600">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 </a:t>
            </a:r>
            <a:r>
              <a:rPr lang="en" sz="1300">
                <a:solidFill>
                  <a:schemeClr val="dk1"/>
                </a:solidFill>
                <a:latin typeface="Montserrat"/>
                <a:ea typeface="Montserrat"/>
                <a:cs typeface="Montserrat"/>
                <a:sym typeface="Montserrat"/>
              </a:rPr>
              <a:t>set an alarm for 6 a.m and plan your route</a:t>
            </a:r>
            <a:endParaRPr sz="13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Inappropriate appearance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research the company’s social media to find out </a:t>
            </a:r>
            <a:r>
              <a:rPr lang="en" sz="1300">
                <a:latin typeface="Montserrat"/>
                <a:ea typeface="Montserrat"/>
                <a:cs typeface="Montserrat"/>
                <a:sym typeface="Montserrat"/>
              </a:rPr>
              <a:t>what outfit is appropriate in the company</a:t>
            </a:r>
            <a:r>
              <a:rPr lang="en" sz="1300"/>
              <a:t> </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Inability to communicate clearly</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answers to basic questions in advance, avoid parasite words</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Showing no enthusiasm and confidence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speak positively and confidently about your knowledge and skills</a:t>
            </a:r>
            <a:endParaRPr sz="13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dk1"/>
              </a:solidFill>
              <a:latin typeface="Montserrat"/>
              <a:ea typeface="Montserrat"/>
              <a:cs typeface="Montserrat"/>
              <a:sym typeface="Montserrat"/>
            </a:endParaRPr>
          </a:p>
        </p:txBody>
      </p:sp>
      <p:sp>
        <p:nvSpPr>
          <p:cNvPr id="261" name="Google Shape;261;p56"/>
          <p:cNvSpPr txBox="1"/>
          <p:nvPr/>
        </p:nvSpPr>
        <p:spPr>
          <a:xfrm>
            <a:off x="4718475" y="940475"/>
            <a:ext cx="4369200" cy="426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5</a:t>
            </a:r>
            <a:r>
              <a:rPr lang="en" sz="1600">
                <a:solidFill>
                  <a:schemeClr val="dk1"/>
                </a:solidFill>
                <a:latin typeface="Montserrat"/>
                <a:ea typeface="Montserrat"/>
                <a:cs typeface="Montserrat"/>
                <a:sym typeface="Montserrat"/>
              </a:rPr>
              <a:t>.</a:t>
            </a:r>
            <a:r>
              <a:rPr lang="en" sz="1600">
                <a:solidFill>
                  <a:schemeClr val="dk1"/>
                </a:solidFill>
                <a:latin typeface="Helvetica Neue Light"/>
                <a:ea typeface="Helvetica Neue Light"/>
                <a:cs typeface="Helvetica Neue Light"/>
                <a:sym typeface="Helvetica Neue Light"/>
              </a:rPr>
              <a:t>    </a:t>
            </a:r>
            <a:r>
              <a:rPr lang="en" sz="1600" u="sng">
                <a:latin typeface="Montserrat"/>
                <a:ea typeface="Montserrat"/>
                <a:cs typeface="Montserrat"/>
                <a:sym typeface="Montserrat"/>
              </a:rPr>
              <a:t>Saying bad things about previous employers</a:t>
            </a:r>
            <a:endParaRPr sz="1600">
              <a:solidFill>
                <a:schemeClr val="dk1"/>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some positive examples of communication with the previous employer</a:t>
            </a:r>
            <a:endParaRPr sz="13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6</a:t>
            </a:r>
            <a:r>
              <a:rPr lang="en" sz="1600">
                <a:solidFill>
                  <a:schemeClr val="dk1"/>
                </a:solidFill>
                <a:latin typeface="Montserrat"/>
                <a:ea typeface="Montserrat"/>
                <a:cs typeface="Montserrat"/>
                <a:sym typeface="Montserrat"/>
              </a:rPr>
              <a:t>.     </a:t>
            </a:r>
            <a:r>
              <a:rPr lang="en" sz="1600" u="sng">
                <a:latin typeface="Montserrat"/>
                <a:ea typeface="Montserrat"/>
                <a:cs typeface="Montserrat"/>
                <a:sym typeface="Montserrat"/>
              </a:rPr>
              <a:t>Poor eye contact and body language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latin typeface="Montserrat"/>
                <a:ea typeface="Montserrat"/>
                <a:cs typeface="Montserrat"/>
                <a:sym typeface="Montserrat"/>
              </a:rPr>
              <a:t> give a firm handshake, smile, and maintain eye contact</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7</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 list of questions in advance</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8</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sz="1300">
                <a:solidFill>
                  <a:schemeClr val="dk1"/>
                </a:solidFill>
                <a:latin typeface="Montserrat"/>
                <a:ea typeface="Montserrat"/>
                <a:cs typeface="Montserrat"/>
                <a:sym typeface="Montserrat"/>
              </a:rPr>
              <a:t> research some info about the company on their website, read the customer reviews.</a:t>
            </a:r>
            <a:endParaRPr sz="1500">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65" name="Shape 265"/>
        <p:cNvGrpSpPr/>
        <p:nvPr/>
      </p:nvGrpSpPr>
      <p:grpSpPr>
        <a:xfrm>
          <a:off x="0" y="0"/>
          <a:ext cx="0" cy="0"/>
          <a:chOff x="0" y="0"/>
          <a:chExt cx="0" cy="0"/>
        </a:xfrm>
      </p:grpSpPr>
      <p:sp>
        <p:nvSpPr>
          <p:cNvPr id="266" name="Google Shape;266;p57"/>
          <p:cNvSpPr txBox="1"/>
          <p:nvPr/>
        </p:nvSpPr>
        <p:spPr>
          <a:xfrm>
            <a:off x="1895275" y="609425"/>
            <a:ext cx="5667000" cy="469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1850">
                <a:solidFill>
                  <a:schemeClr val="accent1"/>
                </a:solidFill>
                <a:highlight>
                  <a:srgbClr val="FFFFFF"/>
                </a:highlight>
                <a:latin typeface="Montserrat ExtraBold"/>
                <a:ea typeface="Montserrat ExtraBold"/>
                <a:cs typeface="Montserrat ExtraBold"/>
                <a:sym typeface="Montserrat ExtraBold"/>
              </a:rPr>
              <a:t>8</a:t>
            </a:r>
            <a:r>
              <a:rPr lang="en" sz="1850">
                <a:solidFill>
                  <a:schemeClr val="accent1"/>
                </a:solidFill>
                <a:highlight>
                  <a:srgbClr val="FFFFFF"/>
                </a:highlight>
                <a:latin typeface="Montserrat ExtraBold"/>
                <a:ea typeface="Montserrat ExtraBold"/>
                <a:cs typeface="Montserrat ExtraBold"/>
                <a:sym typeface="Montserrat ExtraBold"/>
              </a:rPr>
              <a:t> reasons why people fail job interviews</a:t>
            </a:r>
            <a:endParaRPr>
              <a:latin typeface="Open Sans"/>
              <a:ea typeface="Open Sans"/>
              <a:cs typeface="Open Sans"/>
              <a:sym typeface="Open Sans"/>
            </a:endParaRPr>
          </a:p>
        </p:txBody>
      </p:sp>
      <p:sp>
        <p:nvSpPr>
          <p:cNvPr id="267" name="Google Shape;267;p57"/>
          <p:cNvSpPr txBox="1"/>
          <p:nvPr/>
        </p:nvSpPr>
        <p:spPr>
          <a:xfrm>
            <a:off x="106575" y="897475"/>
            <a:ext cx="4611900" cy="40404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Font typeface="Montserrat"/>
              <a:buAutoNum type="arabicPeriod"/>
            </a:pPr>
            <a:r>
              <a:t/>
            </a:r>
            <a:endParaRPr sz="1600">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 </a:t>
            </a:r>
            <a:r>
              <a:rPr lang="en" sz="1300">
                <a:solidFill>
                  <a:schemeClr val="dk1"/>
                </a:solidFill>
                <a:latin typeface="Montserrat"/>
                <a:ea typeface="Montserrat"/>
                <a:cs typeface="Montserrat"/>
                <a:sym typeface="Montserrat"/>
              </a:rPr>
              <a:t>set an alarm for 6 a.m and plan your route</a:t>
            </a:r>
            <a:endParaRPr sz="13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research the company’s social media to find out </a:t>
            </a:r>
            <a:r>
              <a:rPr lang="en" sz="1300">
                <a:latin typeface="Montserrat"/>
                <a:ea typeface="Montserrat"/>
                <a:cs typeface="Montserrat"/>
                <a:sym typeface="Montserrat"/>
              </a:rPr>
              <a:t>what outfit is appropriate in the company</a:t>
            </a:r>
            <a:r>
              <a:rPr lang="en" sz="1300"/>
              <a:t> </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answers to basic questions in advance, avoid parasite words</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a:highlight>
                  <a:srgbClr val="CFE2F3"/>
                </a:highlight>
                <a:latin typeface="Montserrat"/>
                <a:ea typeface="Montserrat"/>
                <a:cs typeface="Montserrat"/>
                <a:sym typeface="Montserrat"/>
              </a:rPr>
              <a:t> </a:t>
            </a:r>
            <a:r>
              <a:rPr lang="en" sz="1600">
                <a:solidFill>
                  <a:srgbClr val="CFE2F3"/>
                </a:solidFill>
                <a:highlight>
                  <a:srgbClr val="CFE2F3"/>
                </a:highlight>
                <a:latin typeface="Montserrat"/>
                <a:ea typeface="Montserrat"/>
                <a:cs typeface="Montserrat"/>
                <a:sym typeface="Montserrat"/>
              </a:rPr>
              <a:t>Showing no enthusiasm and confidence</a:t>
            </a:r>
            <a:endParaRPr sz="1600">
              <a:solidFill>
                <a:srgbClr val="CFE2F3"/>
              </a:solidFill>
              <a:highlight>
                <a:srgbClr val="CFE2F3"/>
              </a:highlight>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speak positively and confidently about your knowledge and skills</a:t>
            </a:r>
            <a:endParaRPr sz="13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dk1"/>
              </a:solidFill>
              <a:latin typeface="Montserrat"/>
              <a:ea typeface="Montserrat"/>
              <a:cs typeface="Montserrat"/>
              <a:sym typeface="Montserrat"/>
            </a:endParaRPr>
          </a:p>
        </p:txBody>
      </p:sp>
      <p:sp>
        <p:nvSpPr>
          <p:cNvPr id="268" name="Google Shape;268;p57"/>
          <p:cNvSpPr txBox="1"/>
          <p:nvPr/>
        </p:nvSpPr>
        <p:spPr>
          <a:xfrm>
            <a:off x="4718475" y="940475"/>
            <a:ext cx="4369200" cy="4119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5</a:t>
            </a:r>
            <a:r>
              <a:rPr lang="en" sz="1600">
                <a:solidFill>
                  <a:schemeClr val="dk1"/>
                </a:solidFill>
                <a:latin typeface="Montserrat"/>
                <a:ea typeface="Montserrat"/>
                <a:cs typeface="Montserrat"/>
                <a:sym typeface="Montserrat"/>
              </a:rPr>
              <a:t>.</a:t>
            </a:r>
            <a:r>
              <a:rPr lang="en" sz="1600">
                <a:solidFill>
                  <a:schemeClr val="dk1"/>
                </a:solidFill>
                <a:latin typeface="Helvetica Neue Light"/>
                <a:ea typeface="Helvetica Neue Light"/>
                <a:cs typeface="Helvetica Neue Light"/>
                <a:sym typeface="Helvetica Neue Light"/>
              </a:rPr>
              <a:t>    </a:t>
            </a:r>
            <a:r>
              <a:rPr lang="en" sz="1600" u="sng">
                <a:latin typeface="Montserrat"/>
                <a:ea typeface="Montserrat"/>
                <a:cs typeface="Montserrat"/>
                <a:sym typeface="Montserrat"/>
              </a:rPr>
              <a:t>Saying bad things about previous employers</a:t>
            </a:r>
            <a:endParaRPr sz="1600">
              <a:solidFill>
                <a:schemeClr val="dk1"/>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some positive examples of communication with the previous employer</a:t>
            </a:r>
            <a:endParaRPr sz="13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6</a:t>
            </a:r>
            <a:r>
              <a:rPr lang="en" sz="1600">
                <a:solidFill>
                  <a:schemeClr val="dk1"/>
                </a:solidFill>
                <a:latin typeface="Montserrat"/>
                <a:ea typeface="Montserrat"/>
                <a:cs typeface="Montserrat"/>
                <a:sym typeface="Montserrat"/>
              </a:rPr>
              <a:t>.     </a:t>
            </a:r>
            <a:r>
              <a:rPr lang="en" sz="1600" u="sng">
                <a:latin typeface="Montserrat"/>
                <a:ea typeface="Montserrat"/>
                <a:cs typeface="Montserrat"/>
                <a:sym typeface="Montserrat"/>
              </a:rPr>
              <a:t>Poor eye contact and body language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latin typeface="Montserrat"/>
                <a:ea typeface="Montserrat"/>
                <a:cs typeface="Montserrat"/>
                <a:sym typeface="Montserrat"/>
              </a:rPr>
              <a:t> give a firm handshake, smile, and maintain eye contact</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7</a:t>
            </a:r>
            <a:r>
              <a:rPr lang="en" sz="1600">
                <a:solidFill>
                  <a:schemeClr val="dk1"/>
                </a:solidFill>
                <a:latin typeface="Montserrat"/>
                <a:ea typeface="Montserrat"/>
                <a:cs typeface="Montserrat"/>
                <a:sym typeface="Montserrat"/>
              </a:rPr>
              <a:t>.     </a:t>
            </a:r>
            <a:r>
              <a:rPr lang="en" sz="1600">
                <a:solidFill>
                  <a:schemeClr val="dk1"/>
                </a:solidFill>
                <a:latin typeface="Montserrat"/>
                <a:ea typeface="Montserrat"/>
                <a:cs typeface="Montserrat"/>
                <a:sym typeface="Montserrat"/>
              </a:rPr>
              <a:t> </a:t>
            </a:r>
            <a:r>
              <a:rPr lang="en" sz="1600" u="sng">
                <a:latin typeface="Montserrat"/>
                <a:ea typeface="Montserrat"/>
                <a:cs typeface="Montserrat"/>
                <a:sym typeface="Montserrat"/>
              </a:rPr>
              <a:t>Not asking questions</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 list of questions in advance</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8</a:t>
            </a:r>
            <a:r>
              <a:rPr lang="en" sz="1600">
                <a:solidFill>
                  <a:schemeClr val="dk1"/>
                </a:solidFill>
                <a:latin typeface="Montserrat"/>
                <a:ea typeface="Montserrat"/>
                <a:cs typeface="Montserrat"/>
                <a:sym typeface="Montserrat"/>
              </a:rPr>
              <a:t>.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sz="1300">
                <a:solidFill>
                  <a:schemeClr val="dk1"/>
                </a:solidFill>
                <a:latin typeface="Montserrat"/>
                <a:ea typeface="Montserrat"/>
                <a:cs typeface="Montserrat"/>
                <a:sym typeface="Montserrat"/>
              </a:rPr>
              <a:t> research some info about the company on their website, read the customer reviews.</a:t>
            </a:r>
            <a:endParaRPr sz="1500">
              <a:solidFill>
                <a:schemeClr val="dk1"/>
              </a:solidFill>
              <a:latin typeface="Montserrat"/>
              <a:ea typeface="Montserrat"/>
              <a:cs typeface="Montserrat"/>
              <a:sym typeface="Montserrat"/>
            </a:endParaRPr>
          </a:p>
        </p:txBody>
      </p:sp>
      <p:sp>
        <p:nvSpPr>
          <p:cNvPr id="269" name="Google Shape;269;p57"/>
          <p:cNvSpPr txBox="1"/>
          <p:nvPr/>
        </p:nvSpPr>
        <p:spPr>
          <a:xfrm>
            <a:off x="106575" y="897475"/>
            <a:ext cx="4611900" cy="40404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Being late for the interview</a:t>
            </a:r>
            <a:endParaRPr sz="1600">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 </a:t>
            </a:r>
            <a:r>
              <a:rPr lang="en" sz="1300">
                <a:solidFill>
                  <a:schemeClr val="dk1"/>
                </a:solidFill>
                <a:latin typeface="Montserrat"/>
                <a:ea typeface="Montserrat"/>
                <a:cs typeface="Montserrat"/>
                <a:sym typeface="Montserrat"/>
              </a:rPr>
              <a:t>set an alarm for 6 a.m and plan your route</a:t>
            </a:r>
            <a:endParaRPr sz="13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Inappropriate appearance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research the company’s social media to find out </a:t>
            </a:r>
            <a:r>
              <a:rPr lang="en" sz="1300">
                <a:latin typeface="Montserrat"/>
                <a:ea typeface="Montserrat"/>
                <a:cs typeface="Montserrat"/>
                <a:sym typeface="Montserrat"/>
              </a:rPr>
              <a:t>what outfit is appropriate in the company</a:t>
            </a:r>
            <a:r>
              <a:rPr lang="en" sz="1300"/>
              <a:t> </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Inability to communicate clearly</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answers to basic questions in advance, avoid parasite words</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Showing no enthusiasm and confidence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speak positively and confidently about your knowledge and skills</a:t>
            </a:r>
            <a:endParaRPr sz="13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dk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73" name="Shape 273"/>
        <p:cNvGrpSpPr/>
        <p:nvPr/>
      </p:nvGrpSpPr>
      <p:grpSpPr>
        <a:xfrm>
          <a:off x="0" y="0"/>
          <a:ext cx="0" cy="0"/>
          <a:chOff x="0" y="0"/>
          <a:chExt cx="0" cy="0"/>
        </a:xfrm>
      </p:grpSpPr>
      <p:sp>
        <p:nvSpPr>
          <p:cNvPr id="274" name="Google Shape;274;p58"/>
          <p:cNvSpPr txBox="1"/>
          <p:nvPr/>
        </p:nvSpPr>
        <p:spPr>
          <a:xfrm>
            <a:off x="1895275" y="609425"/>
            <a:ext cx="5667000" cy="469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1850">
                <a:solidFill>
                  <a:schemeClr val="accent1"/>
                </a:solidFill>
                <a:highlight>
                  <a:srgbClr val="FFFFFF"/>
                </a:highlight>
                <a:latin typeface="Montserrat ExtraBold"/>
                <a:ea typeface="Montserrat ExtraBold"/>
                <a:cs typeface="Montserrat ExtraBold"/>
                <a:sym typeface="Montserrat ExtraBold"/>
              </a:rPr>
              <a:t>8</a:t>
            </a:r>
            <a:r>
              <a:rPr lang="en" sz="1850">
                <a:solidFill>
                  <a:schemeClr val="accent1"/>
                </a:solidFill>
                <a:highlight>
                  <a:srgbClr val="FFFFFF"/>
                </a:highlight>
                <a:latin typeface="Montserrat ExtraBold"/>
                <a:ea typeface="Montserrat ExtraBold"/>
                <a:cs typeface="Montserrat ExtraBold"/>
                <a:sym typeface="Montserrat ExtraBold"/>
              </a:rPr>
              <a:t> reasons why people fail job interviews</a:t>
            </a:r>
            <a:endParaRPr>
              <a:latin typeface="Open Sans"/>
              <a:ea typeface="Open Sans"/>
              <a:cs typeface="Open Sans"/>
              <a:sym typeface="Open Sans"/>
            </a:endParaRPr>
          </a:p>
        </p:txBody>
      </p:sp>
      <p:sp>
        <p:nvSpPr>
          <p:cNvPr id="275" name="Google Shape;275;p58"/>
          <p:cNvSpPr txBox="1"/>
          <p:nvPr/>
        </p:nvSpPr>
        <p:spPr>
          <a:xfrm>
            <a:off x="106575" y="897475"/>
            <a:ext cx="4611900" cy="40404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Being </a:t>
            </a:r>
            <a:r>
              <a:rPr lang="en" sz="1600" u="sng">
                <a:latin typeface="Montserrat"/>
                <a:ea typeface="Montserrat"/>
                <a:cs typeface="Montserrat"/>
                <a:sym typeface="Montserrat"/>
              </a:rPr>
              <a:t>late for the interview</a:t>
            </a:r>
            <a:endParaRPr sz="1600">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 </a:t>
            </a:r>
            <a:r>
              <a:rPr lang="en" sz="1300">
                <a:solidFill>
                  <a:schemeClr val="dk1"/>
                </a:solidFill>
                <a:latin typeface="Montserrat"/>
                <a:ea typeface="Montserrat"/>
                <a:cs typeface="Montserrat"/>
                <a:sym typeface="Montserrat"/>
              </a:rPr>
              <a:t>set an alarm for 6 a.m and plan your route</a:t>
            </a:r>
            <a:endParaRPr sz="13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Inappropriate appearance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research the company’s social media to find out </a:t>
            </a:r>
            <a:r>
              <a:rPr lang="en" sz="1300">
                <a:latin typeface="Montserrat"/>
                <a:ea typeface="Montserrat"/>
                <a:cs typeface="Montserrat"/>
                <a:sym typeface="Montserrat"/>
              </a:rPr>
              <a:t>what outfit is appropriate in the company</a:t>
            </a:r>
            <a:r>
              <a:rPr lang="en" sz="1300"/>
              <a:t> </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Inability to communicate clearly</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answers to basic questions in advance, avoid parasite words</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1600" u="sng">
                <a:latin typeface="Montserrat"/>
                <a:ea typeface="Montserrat"/>
                <a:cs typeface="Montserrat"/>
                <a:sym typeface="Montserrat"/>
              </a:rPr>
              <a:t>Showing no enthusiasm and confidence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speak positively and confidently about your knowledge and skills</a:t>
            </a:r>
            <a:endParaRPr sz="13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dk1"/>
              </a:solidFill>
              <a:latin typeface="Montserrat"/>
              <a:ea typeface="Montserrat"/>
              <a:cs typeface="Montserrat"/>
              <a:sym typeface="Montserrat"/>
            </a:endParaRPr>
          </a:p>
        </p:txBody>
      </p:sp>
      <p:sp>
        <p:nvSpPr>
          <p:cNvPr id="276" name="Google Shape;276;p58"/>
          <p:cNvSpPr txBox="1"/>
          <p:nvPr/>
        </p:nvSpPr>
        <p:spPr>
          <a:xfrm>
            <a:off x="4718475" y="940475"/>
            <a:ext cx="4369200" cy="426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5</a:t>
            </a:r>
            <a:r>
              <a:rPr lang="en" sz="1600">
                <a:solidFill>
                  <a:schemeClr val="dk1"/>
                </a:solidFill>
                <a:latin typeface="Montserrat"/>
                <a:ea typeface="Montserrat"/>
                <a:cs typeface="Montserrat"/>
                <a:sym typeface="Montserrat"/>
              </a:rPr>
              <a:t>.</a:t>
            </a:r>
            <a:r>
              <a:rPr lang="en" sz="1600">
                <a:solidFill>
                  <a:schemeClr val="dk1"/>
                </a:solidFill>
                <a:latin typeface="Helvetica Neue Light"/>
                <a:ea typeface="Helvetica Neue Light"/>
                <a:cs typeface="Helvetica Neue Light"/>
                <a:sym typeface="Helvetica Neue Light"/>
              </a:rPr>
              <a:t>    </a:t>
            </a:r>
            <a:r>
              <a:rPr lang="en" sz="1600" u="sng">
                <a:latin typeface="Montserrat"/>
                <a:ea typeface="Montserrat"/>
                <a:cs typeface="Montserrat"/>
                <a:sym typeface="Montserrat"/>
              </a:rPr>
              <a:t>Saying bad things about previous employers</a:t>
            </a:r>
            <a:endParaRPr sz="1600">
              <a:solidFill>
                <a:schemeClr val="dk1"/>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some positive examples of communication with the previous employer</a:t>
            </a:r>
            <a:endParaRPr sz="13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6</a:t>
            </a:r>
            <a:r>
              <a:rPr lang="en" sz="1600">
                <a:solidFill>
                  <a:schemeClr val="dk1"/>
                </a:solidFill>
                <a:latin typeface="Montserrat"/>
                <a:ea typeface="Montserrat"/>
                <a:cs typeface="Montserrat"/>
                <a:sym typeface="Montserrat"/>
              </a:rPr>
              <a:t>.     </a:t>
            </a:r>
            <a:r>
              <a:rPr lang="en" sz="1600" u="sng">
                <a:latin typeface="Montserrat"/>
                <a:ea typeface="Montserrat"/>
                <a:cs typeface="Montserrat"/>
                <a:sym typeface="Montserrat"/>
              </a:rPr>
              <a:t>Poor eye contact and body language</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latin typeface="Montserrat"/>
                <a:ea typeface="Montserrat"/>
                <a:cs typeface="Montserrat"/>
                <a:sym typeface="Montserrat"/>
              </a:rPr>
              <a:t> give a firm handshake, smile, and maintain eye contact</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7</a:t>
            </a:r>
            <a:r>
              <a:rPr lang="en" sz="1600">
                <a:solidFill>
                  <a:schemeClr val="dk1"/>
                </a:solidFill>
                <a:latin typeface="Montserrat"/>
                <a:ea typeface="Montserrat"/>
                <a:cs typeface="Montserrat"/>
                <a:sym typeface="Montserrat"/>
              </a:rPr>
              <a:t>.      </a:t>
            </a:r>
            <a:r>
              <a:rPr lang="en" sz="1600" u="sng">
                <a:latin typeface="Montserrat"/>
                <a:ea typeface="Montserrat"/>
                <a:cs typeface="Montserrat"/>
                <a:sym typeface="Montserrat"/>
              </a:rPr>
              <a:t>Not asking questions</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 list of questions in advance</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8</a:t>
            </a:r>
            <a:r>
              <a:rPr lang="en" sz="1600">
                <a:solidFill>
                  <a:schemeClr val="dk1"/>
                </a:solidFill>
                <a:latin typeface="Montserrat"/>
                <a:ea typeface="Montserrat"/>
                <a:cs typeface="Montserrat"/>
                <a:sym typeface="Montserrat"/>
              </a:rPr>
              <a:t>.     </a:t>
            </a:r>
            <a:r>
              <a:rPr lang="en" sz="1600" u="sng">
                <a:latin typeface="Montserrat"/>
                <a:ea typeface="Montserrat"/>
                <a:cs typeface="Montserrat"/>
                <a:sym typeface="Montserrat"/>
              </a:rPr>
              <a:t>Lack of knowledge about the company or the position</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sz="1300">
                <a:solidFill>
                  <a:schemeClr val="dk1"/>
                </a:solidFill>
                <a:latin typeface="Montserrat"/>
                <a:ea typeface="Montserrat"/>
                <a:cs typeface="Montserrat"/>
                <a:sym typeface="Montserrat"/>
              </a:rPr>
              <a:t> research some info about the company on their website, read the customer reviews.</a:t>
            </a:r>
            <a:endParaRPr sz="1500">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59"/>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85" name="Shape 285"/>
        <p:cNvGrpSpPr/>
        <p:nvPr/>
      </p:nvGrpSpPr>
      <p:grpSpPr>
        <a:xfrm>
          <a:off x="0" y="0"/>
          <a:ext cx="0" cy="0"/>
          <a:chOff x="0" y="0"/>
          <a:chExt cx="0" cy="0"/>
        </a:xfrm>
      </p:grpSpPr>
      <p:sp>
        <p:nvSpPr>
          <p:cNvPr id="286" name="Google Shape;286;p60"/>
          <p:cNvSpPr txBox="1"/>
          <p:nvPr/>
        </p:nvSpPr>
        <p:spPr>
          <a:xfrm>
            <a:off x="1046750" y="72175"/>
            <a:ext cx="7453500" cy="43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rgbClr val="222222"/>
                </a:solidFill>
                <a:latin typeface="Montserrat"/>
                <a:ea typeface="Montserrat"/>
                <a:cs typeface="Montserrat"/>
                <a:sym typeface="Montserrat"/>
              </a:rPr>
              <a:t>Before we watch the video, let’s practise the new words</a:t>
            </a:r>
            <a:endParaRPr b="1" sz="1600">
              <a:solidFill>
                <a:srgbClr val="222222"/>
              </a:solidFill>
              <a:latin typeface="Montserrat"/>
              <a:ea typeface="Montserrat"/>
              <a:cs typeface="Montserrat"/>
              <a:sym typeface="Montserrat"/>
            </a:endParaRPr>
          </a:p>
        </p:txBody>
      </p:sp>
      <p:sp>
        <p:nvSpPr>
          <p:cNvPr id="287" name="Google Shape;287;p60"/>
          <p:cNvSpPr txBox="1"/>
          <p:nvPr/>
        </p:nvSpPr>
        <p:spPr>
          <a:xfrm>
            <a:off x="4572000" y="562650"/>
            <a:ext cx="4001700" cy="4440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Brave changing the type of job or profession you’ve been doing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Given</a:t>
            </a:r>
            <a:r>
              <a:rPr lang="en">
                <a:latin typeface="Montserrat"/>
                <a:ea typeface="Montserrat"/>
                <a:cs typeface="Montserrat"/>
                <a:sym typeface="Montserrat"/>
              </a:rPr>
              <a:t> one's public approval or support</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A degree that is given to a student by a college or university usually after one or two years of additional study</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To be naturally able or suited to do or be (something)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To start your career in a new sphere</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A degree that is given to a student by a college or university usually after four years of study</a:t>
            </a:r>
            <a:endParaRPr>
              <a:latin typeface="Montserrat"/>
              <a:ea typeface="Montserrat"/>
              <a:cs typeface="Montserrat"/>
              <a:sym typeface="Montserrat"/>
            </a:endParaRPr>
          </a:p>
          <a:p>
            <a:pPr indent="0" lvl="0" marL="0" rtl="0" algn="l">
              <a:spcBef>
                <a:spcPts val="0"/>
              </a:spcBef>
              <a:spcAft>
                <a:spcPts val="0"/>
              </a:spcAft>
              <a:buNone/>
            </a:pPr>
            <a:r>
              <a:t/>
            </a:r>
            <a:endParaRPr sz="1050">
              <a:solidFill>
                <a:srgbClr val="BDC1C6"/>
              </a:solidFill>
              <a:highlight>
                <a:srgbClr val="202124"/>
              </a:highlight>
            </a:endParaRPr>
          </a:p>
          <a:p>
            <a:pPr indent="0" lvl="0" marL="0" rtl="0" algn="l">
              <a:spcBef>
                <a:spcPts val="0"/>
              </a:spcBef>
              <a:spcAft>
                <a:spcPts val="0"/>
              </a:spcAft>
              <a:buNone/>
            </a:pPr>
            <a:r>
              <a:t/>
            </a:r>
            <a:endParaRPr/>
          </a:p>
        </p:txBody>
      </p:sp>
      <p:sp>
        <p:nvSpPr>
          <p:cNvPr id="288" name="Google Shape;288;p60"/>
          <p:cNvSpPr txBox="1"/>
          <p:nvPr/>
        </p:nvSpPr>
        <p:spPr>
          <a:xfrm>
            <a:off x="417350" y="562650"/>
            <a:ext cx="3537300" cy="38790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Bachelor’s degree</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Master’s Degree</a:t>
            </a:r>
            <a:r>
              <a:rPr lang="en" sz="1500">
                <a:solidFill>
                  <a:schemeClr val="dk1"/>
                </a:solidFill>
                <a:latin typeface="Montserrat Medium"/>
                <a:ea typeface="Montserrat Medium"/>
                <a:cs typeface="Montserrat Medium"/>
                <a:sym typeface="Montserrat Medium"/>
              </a:rPr>
              <a:t>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To take the path of</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Bold career shift</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To be endorsed by</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To be cut out for</a:t>
            </a:r>
            <a:endParaRPr sz="1500">
              <a:solidFill>
                <a:schemeClr val="dk1"/>
              </a:solidFill>
              <a:latin typeface="Montserrat Medium"/>
              <a:ea typeface="Montserrat Medium"/>
              <a:cs typeface="Montserrat Medium"/>
              <a:sym typeface="Montserrat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62" name="Shape 162"/>
        <p:cNvGrpSpPr/>
        <p:nvPr/>
      </p:nvGrpSpPr>
      <p:grpSpPr>
        <a:xfrm>
          <a:off x="0" y="0"/>
          <a:ext cx="0" cy="0"/>
          <a:chOff x="0" y="0"/>
          <a:chExt cx="0" cy="0"/>
        </a:xfrm>
      </p:grpSpPr>
      <p:sp>
        <p:nvSpPr>
          <p:cNvPr id="163" name="Google Shape;163;p43"/>
          <p:cNvSpPr/>
          <p:nvPr/>
        </p:nvSpPr>
        <p:spPr>
          <a:xfrm>
            <a:off x="2335275" y="394150"/>
            <a:ext cx="4522800" cy="11133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3"/>
          <p:cNvSpPr/>
          <p:nvPr/>
        </p:nvSpPr>
        <p:spPr>
          <a:xfrm>
            <a:off x="8626253" y="4698080"/>
            <a:ext cx="241648" cy="195150"/>
          </a:xfrm>
          <a:custGeom>
            <a:rect b="b" l="l" r="r" t="t"/>
            <a:pathLst>
              <a:path extrusionOk="0" h="128" w="160">
                <a:moveTo>
                  <a:pt x="159" y="66"/>
                </a:moveTo>
                <a:cubicBezTo>
                  <a:pt x="98" y="127"/>
                  <a:pt x="98" y="127"/>
                  <a:pt x="98" y="127"/>
                </a:cubicBezTo>
                <a:cubicBezTo>
                  <a:pt x="97" y="128"/>
                  <a:pt x="97" y="128"/>
                  <a:pt x="96" y="128"/>
                </a:cubicBezTo>
                <a:cubicBezTo>
                  <a:pt x="95" y="128"/>
                  <a:pt x="95" y="128"/>
                  <a:pt x="94" y="127"/>
                </a:cubicBezTo>
                <a:cubicBezTo>
                  <a:pt x="93" y="126"/>
                  <a:pt x="93" y="125"/>
                  <a:pt x="94" y="124"/>
                </a:cubicBezTo>
                <a:cubicBezTo>
                  <a:pt x="152" y="66"/>
                  <a:pt x="152" y="66"/>
                  <a:pt x="152" y="66"/>
                </a:cubicBezTo>
                <a:cubicBezTo>
                  <a:pt x="2" y="66"/>
                  <a:pt x="2" y="66"/>
                  <a:pt x="2" y="66"/>
                </a:cubicBezTo>
                <a:cubicBezTo>
                  <a:pt x="1" y="66"/>
                  <a:pt x="0" y="65"/>
                  <a:pt x="0" y="64"/>
                </a:cubicBezTo>
                <a:cubicBezTo>
                  <a:pt x="0" y="63"/>
                  <a:pt x="1" y="61"/>
                  <a:pt x="2" y="61"/>
                </a:cubicBezTo>
                <a:cubicBezTo>
                  <a:pt x="152" y="61"/>
                  <a:pt x="152" y="61"/>
                  <a:pt x="152" y="61"/>
                </a:cubicBezTo>
                <a:cubicBezTo>
                  <a:pt x="94" y="4"/>
                  <a:pt x="94" y="4"/>
                  <a:pt x="94" y="4"/>
                </a:cubicBezTo>
                <a:cubicBezTo>
                  <a:pt x="93" y="3"/>
                  <a:pt x="93" y="2"/>
                  <a:pt x="94" y="1"/>
                </a:cubicBezTo>
                <a:cubicBezTo>
                  <a:pt x="95" y="0"/>
                  <a:pt x="97" y="0"/>
                  <a:pt x="98" y="1"/>
                </a:cubicBezTo>
                <a:cubicBezTo>
                  <a:pt x="159" y="62"/>
                  <a:pt x="159" y="62"/>
                  <a:pt x="159" y="62"/>
                </a:cubicBezTo>
                <a:cubicBezTo>
                  <a:pt x="159" y="62"/>
                  <a:pt x="160" y="62"/>
                  <a:pt x="160" y="63"/>
                </a:cubicBezTo>
                <a:cubicBezTo>
                  <a:pt x="160" y="63"/>
                  <a:pt x="160" y="63"/>
                  <a:pt x="160" y="63"/>
                </a:cubicBezTo>
                <a:cubicBezTo>
                  <a:pt x="160" y="63"/>
                  <a:pt x="160" y="63"/>
                  <a:pt x="160" y="63"/>
                </a:cubicBezTo>
                <a:cubicBezTo>
                  <a:pt x="160" y="64"/>
                  <a:pt x="160" y="64"/>
                  <a:pt x="160" y="64"/>
                </a:cubicBezTo>
                <a:cubicBezTo>
                  <a:pt x="160" y="65"/>
                  <a:pt x="160" y="65"/>
                  <a:pt x="159" y="6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222222"/>
              </a:solidFill>
              <a:latin typeface="Calibri"/>
              <a:ea typeface="Calibri"/>
              <a:cs typeface="Calibri"/>
              <a:sym typeface="Calibri"/>
            </a:endParaRPr>
          </a:p>
        </p:txBody>
      </p:sp>
      <p:sp>
        <p:nvSpPr>
          <p:cNvPr id="165" name="Google Shape;165;p43"/>
          <p:cNvSpPr txBox="1"/>
          <p:nvPr/>
        </p:nvSpPr>
        <p:spPr>
          <a:xfrm>
            <a:off x="1892175" y="411950"/>
            <a:ext cx="4601400" cy="1000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1"/>
                </a:solidFill>
                <a:latin typeface="Montserrat ExtraBold"/>
                <a:ea typeface="Montserrat ExtraBold"/>
                <a:cs typeface="Montserrat ExtraBold"/>
                <a:sym typeface="Montserrat ExtraBold"/>
              </a:rPr>
              <a:t>   Our goal</a:t>
            </a:r>
            <a:endParaRPr sz="3000">
              <a:solidFill>
                <a:schemeClr val="accent1"/>
              </a:solidFill>
              <a:latin typeface="Montserrat ExtraBold"/>
              <a:ea typeface="Montserrat ExtraBold"/>
              <a:cs typeface="Montserrat ExtraBold"/>
              <a:sym typeface="Montserrat ExtraBold"/>
            </a:endParaRPr>
          </a:p>
          <a:p>
            <a:pPr indent="-374650" lvl="0" marL="457200" rtl="0" algn="ctr">
              <a:spcBef>
                <a:spcPts val="0"/>
              </a:spcBef>
              <a:spcAft>
                <a:spcPts val="0"/>
              </a:spcAft>
              <a:buClr>
                <a:schemeClr val="dk1"/>
              </a:buClr>
              <a:buSzPts val="2300"/>
              <a:buFont typeface="Montserrat"/>
              <a:buChar char="-"/>
            </a:pPr>
            <a:r>
              <a:rPr b="1" lang="en" sz="2300">
                <a:solidFill>
                  <a:schemeClr val="dk1"/>
                </a:solidFill>
                <a:latin typeface="Montserrat"/>
                <a:ea typeface="Montserrat"/>
                <a:cs typeface="Montserrat"/>
                <a:sym typeface="Montserrat"/>
              </a:rPr>
              <a:t>Pass a job interview</a:t>
            </a:r>
            <a:endParaRPr b="1" sz="900">
              <a:solidFill>
                <a:schemeClr val="dk1"/>
              </a:solidFill>
              <a:latin typeface="Open Sans"/>
              <a:ea typeface="Open Sans"/>
              <a:cs typeface="Open Sans"/>
              <a:sym typeface="Open Sans"/>
            </a:endParaRPr>
          </a:p>
        </p:txBody>
      </p:sp>
      <p:pic>
        <p:nvPicPr>
          <p:cNvPr id="166" name="Google Shape;166;p43"/>
          <p:cNvPicPr preferRelativeResize="0"/>
          <p:nvPr/>
        </p:nvPicPr>
        <p:blipFill>
          <a:blip r:embed="rId3">
            <a:alphaModFix/>
          </a:blip>
          <a:stretch>
            <a:fillRect/>
          </a:stretch>
        </p:blipFill>
        <p:spPr>
          <a:xfrm>
            <a:off x="4758550" y="1798875"/>
            <a:ext cx="4184400" cy="2350800"/>
          </a:xfrm>
          <a:prstGeom prst="rect">
            <a:avLst/>
          </a:prstGeom>
          <a:noFill/>
          <a:ln>
            <a:noFill/>
          </a:ln>
        </p:spPr>
      </p:pic>
      <p:sp>
        <p:nvSpPr>
          <p:cNvPr id="167" name="Google Shape;167;p43"/>
          <p:cNvSpPr txBox="1"/>
          <p:nvPr/>
        </p:nvSpPr>
        <p:spPr>
          <a:xfrm>
            <a:off x="409050" y="1660925"/>
            <a:ext cx="4019100" cy="2124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2800">
                <a:latin typeface="Montserrat ExtraBold"/>
                <a:ea typeface="Montserrat ExtraBold"/>
                <a:cs typeface="Montserrat ExtraBold"/>
                <a:sym typeface="Montserrat ExtraBold"/>
              </a:rPr>
              <a:t>        Our rules:</a:t>
            </a:r>
            <a:endParaRPr sz="2800">
              <a:latin typeface="Montserrat ExtraBold"/>
              <a:ea typeface="Montserrat ExtraBold"/>
              <a:cs typeface="Montserrat ExtraBold"/>
              <a:sym typeface="Montserrat ExtraBold"/>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Turn on your camera</a:t>
            </a:r>
            <a:endParaRPr sz="2100">
              <a:latin typeface="Montserrat"/>
              <a:ea typeface="Montserrat"/>
              <a:cs typeface="Montserrat"/>
              <a:sym typeface="Montserrat"/>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Set up your microphone </a:t>
            </a:r>
            <a:endParaRPr sz="2100">
              <a:latin typeface="Montserrat"/>
              <a:ea typeface="Montserrat"/>
              <a:cs typeface="Montserrat"/>
              <a:sym typeface="Montserrat"/>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Be active</a:t>
            </a:r>
            <a:endParaRPr sz="2100">
              <a:latin typeface="Montserrat"/>
              <a:ea typeface="Montserrat"/>
              <a:cs typeface="Montserrat"/>
              <a:sym typeface="Montserrat"/>
            </a:endParaRPr>
          </a:p>
        </p:txBody>
      </p:sp>
      <p:sp>
        <p:nvSpPr>
          <p:cNvPr id="168" name="Google Shape;168;p43"/>
          <p:cNvSpPr txBox="1"/>
          <p:nvPr/>
        </p:nvSpPr>
        <p:spPr>
          <a:xfrm>
            <a:off x="5229375" y="293150"/>
            <a:ext cx="684000" cy="75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700"/>
              <a:t>🔥</a:t>
            </a:r>
            <a:endParaRPr sz="37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92" name="Shape 292"/>
        <p:cNvGrpSpPr/>
        <p:nvPr/>
      </p:nvGrpSpPr>
      <p:grpSpPr>
        <a:xfrm>
          <a:off x="0" y="0"/>
          <a:ext cx="0" cy="0"/>
          <a:chOff x="0" y="0"/>
          <a:chExt cx="0" cy="0"/>
        </a:xfrm>
      </p:grpSpPr>
      <p:sp>
        <p:nvSpPr>
          <p:cNvPr id="293" name="Google Shape;293;p61"/>
          <p:cNvSpPr txBox="1"/>
          <p:nvPr/>
        </p:nvSpPr>
        <p:spPr>
          <a:xfrm>
            <a:off x="1046750" y="72175"/>
            <a:ext cx="7453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rgbClr val="222222"/>
                </a:solidFill>
                <a:latin typeface="Montserrat"/>
                <a:ea typeface="Montserrat"/>
                <a:cs typeface="Montserrat"/>
                <a:sym typeface="Montserrat"/>
              </a:rPr>
              <a:t>Before we watch the video, let’s practise the new words</a:t>
            </a:r>
            <a:endParaRPr b="1" sz="1600">
              <a:solidFill>
                <a:srgbClr val="222222"/>
              </a:solidFill>
              <a:latin typeface="Montserrat"/>
              <a:ea typeface="Montserrat"/>
              <a:cs typeface="Montserrat"/>
              <a:sym typeface="Montserrat"/>
            </a:endParaRPr>
          </a:p>
        </p:txBody>
      </p:sp>
      <p:sp>
        <p:nvSpPr>
          <p:cNvPr id="294" name="Google Shape;294;p61"/>
          <p:cNvSpPr txBox="1"/>
          <p:nvPr/>
        </p:nvSpPr>
        <p:spPr>
          <a:xfrm>
            <a:off x="4572000" y="562650"/>
            <a:ext cx="4001700" cy="4440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Brave changing the type of job or profession you’ve been doing</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Given one's public approval or support</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A degree that is given to a student by a college or university usually after one or two years of additional study</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To be naturally able or suited to do or be (something)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To start your career in a new sphere</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AutoNum type="alphaLcPeriod"/>
            </a:pPr>
            <a:r>
              <a:rPr lang="en">
                <a:latin typeface="Montserrat"/>
                <a:ea typeface="Montserrat"/>
                <a:cs typeface="Montserrat"/>
                <a:sym typeface="Montserrat"/>
              </a:rPr>
              <a:t>A degree that is given to a student by a college or university usually after four years of study</a:t>
            </a:r>
            <a:endParaRPr>
              <a:latin typeface="Montserrat"/>
              <a:ea typeface="Montserrat"/>
              <a:cs typeface="Montserrat"/>
              <a:sym typeface="Montserrat"/>
            </a:endParaRPr>
          </a:p>
          <a:p>
            <a:pPr indent="0" lvl="0" marL="0" rtl="0" algn="l">
              <a:spcBef>
                <a:spcPts val="0"/>
              </a:spcBef>
              <a:spcAft>
                <a:spcPts val="0"/>
              </a:spcAft>
              <a:buNone/>
            </a:pPr>
            <a:r>
              <a:t/>
            </a:r>
            <a:endParaRPr sz="1050">
              <a:solidFill>
                <a:srgbClr val="BDC1C6"/>
              </a:solidFill>
              <a:highlight>
                <a:srgbClr val="202124"/>
              </a:highlight>
            </a:endParaRPr>
          </a:p>
          <a:p>
            <a:pPr indent="0" lvl="0" marL="0" rtl="0" algn="l">
              <a:spcBef>
                <a:spcPts val="0"/>
              </a:spcBef>
              <a:spcAft>
                <a:spcPts val="0"/>
              </a:spcAft>
              <a:buNone/>
            </a:pPr>
            <a:r>
              <a:t/>
            </a:r>
            <a:endParaRPr/>
          </a:p>
        </p:txBody>
      </p:sp>
      <p:sp>
        <p:nvSpPr>
          <p:cNvPr id="295" name="Google Shape;295;p61"/>
          <p:cNvSpPr txBox="1"/>
          <p:nvPr/>
        </p:nvSpPr>
        <p:spPr>
          <a:xfrm>
            <a:off x="417350" y="562650"/>
            <a:ext cx="3537300" cy="45714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Bachelor’s degree</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Master’s Degree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To take the path of</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Bold career shift</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Endorsed by</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sz="1500">
              <a:solidFill>
                <a:schemeClr val="dk1"/>
              </a:solidFill>
              <a:latin typeface="Montserrat Medium"/>
              <a:ea typeface="Montserrat Medium"/>
              <a:cs typeface="Montserrat Medium"/>
              <a:sym typeface="Montserrat Medium"/>
            </a:endParaRPr>
          </a:p>
          <a:p>
            <a:pPr indent="-323850" lvl="0" marL="457200" rtl="0" algn="l">
              <a:spcBef>
                <a:spcPts val="0"/>
              </a:spcBef>
              <a:spcAft>
                <a:spcPts val="0"/>
              </a:spcAft>
              <a:buClr>
                <a:schemeClr val="dk1"/>
              </a:buClr>
              <a:buSzPts val="1500"/>
              <a:buFont typeface="Montserrat Medium"/>
              <a:buAutoNum type="arabicPeriod"/>
            </a:pPr>
            <a:r>
              <a:rPr lang="en" sz="1500">
                <a:solidFill>
                  <a:schemeClr val="dk1"/>
                </a:solidFill>
                <a:latin typeface="Montserrat Medium"/>
                <a:ea typeface="Montserrat Medium"/>
                <a:cs typeface="Montserrat Medium"/>
                <a:sym typeface="Montserrat Medium"/>
              </a:rPr>
              <a:t>To be cut out for</a:t>
            </a:r>
            <a:endParaRPr sz="15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t/>
            </a:r>
            <a:endParaRPr b="1" sz="1500">
              <a:solidFill>
                <a:schemeClr val="accent1"/>
              </a:solidFill>
              <a:latin typeface="Montserrat"/>
              <a:ea typeface="Montserrat"/>
              <a:cs typeface="Montserrat"/>
              <a:sym typeface="Montserrat"/>
            </a:endParaRPr>
          </a:p>
          <a:p>
            <a:pPr indent="0" lvl="0" marL="0" rtl="0" algn="l">
              <a:spcBef>
                <a:spcPts val="0"/>
              </a:spcBef>
              <a:spcAft>
                <a:spcPts val="0"/>
              </a:spcAft>
              <a:buNone/>
            </a:pPr>
            <a:r>
              <a:t/>
            </a:r>
            <a:endParaRPr b="1" sz="1500">
              <a:solidFill>
                <a:schemeClr val="accent1"/>
              </a:solidFill>
              <a:latin typeface="Montserrat"/>
              <a:ea typeface="Montserrat"/>
              <a:cs typeface="Montserrat"/>
              <a:sym typeface="Montserrat"/>
            </a:endParaRPr>
          </a:p>
          <a:p>
            <a:pPr indent="0" lvl="0" marL="0" rtl="0" algn="l">
              <a:spcBef>
                <a:spcPts val="0"/>
              </a:spcBef>
              <a:spcAft>
                <a:spcPts val="0"/>
              </a:spcAft>
              <a:buNone/>
            </a:pPr>
            <a:r>
              <a:t/>
            </a:r>
            <a:endParaRPr b="1" sz="1500">
              <a:solidFill>
                <a:schemeClr val="accent1"/>
              </a:solidFill>
              <a:latin typeface="Montserrat"/>
              <a:ea typeface="Montserrat"/>
              <a:cs typeface="Montserrat"/>
              <a:sym typeface="Montserrat"/>
            </a:endParaRPr>
          </a:p>
        </p:txBody>
      </p:sp>
      <p:cxnSp>
        <p:nvCxnSpPr>
          <p:cNvPr id="296" name="Google Shape;296;p61"/>
          <p:cNvCxnSpPr/>
          <p:nvPr/>
        </p:nvCxnSpPr>
        <p:spPr>
          <a:xfrm>
            <a:off x="2807150" y="808400"/>
            <a:ext cx="1980900" cy="3162600"/>
          </a:xfrm>
          <a:prstGeom prst="straightConnector1">
            <a:avLst/>
          </a:prstGeom>
          <a:noFill/>
          <a:ln cap="flat" cmpd="sng" w="9525">
            <a:solidFill>
              <a:schemeClr val="dk1"/>
            </a:solidFill>
            <a:prstDash val="solid"/>
            <a:round/>
            <a:headEnd len="med" w="med" type="none"/>
            <a:tailEnd len="med" w="med" type="triangle"/>
          </a:ln>
        </p:spPr>
      </p:cxnSp>
      <p:cxnSp>
        <p:nvCxnSpPr>
          <p:cNvPr id="297" name="Google Shape;297;p61"/>
          <p:cNvCxnSpPr/>
          <p:nvPr/>
        </p:nvCxnSpPr>
        <p:spPr>
          <a:xfrm>
            <a:off x="2602850" y="1492425"/>
            <a:ext cx="2105400" cy="541800"/>
          </a:xfrm>
          <a:prstGeom prst="straightConnector1">
            <a:avLst/>
          </a:prstGeom>
          <a:noFill/>
          <a:ln cap="flat" cmpd="sng" w="9525">
            <a:solidFill>
              <a:srgbClr val="222222"/>
            </a:solidFill>
            <a:prstDash val="solid"/>
            <a:round/>
            <a:headEnd len="med" w="med" type="none"/>
            <a:tailEnd len="med" w="med" type="triangle"/>
          </a:ln>
        </p:spPr>
      </p:cxnSp>
      <p:cxnSp>
        <p:nvCxnSpPr>
          <p:cNvPr id="298" name="Google Shape;298;p61"/>
          <p:cNvCxnSpPr/>
          <p:nvPr/>
        </p:nvCxnSpPr>
        <p:spPr>
          <a:xfrm>
            <a:off x="2904875" y="2140900"/>
            <a:ext cx="1839000" cy="1359300"/>
          </a:xfrm>
          <a:prstGeom prst="straightConnector1">
            <a:avLst/>
          </a:prstGeom>
          <a:noFill/>
          <a:ln cap="flat" cmpd="sng" w="9525">
            <a:solidFill>
              <a:srgbClr val="222222"/>
            </a:solidFill>
            <a:prstDash val="solid"/>
            <a:round/>
            <a:headEnd len="med" w="med" type="none"/>
            <a:tailEnd len="med" w="med" type="triangle"/>
          </a:ln>
        </p:spPr>
      </p:cxnSp>
      <p:cxnSp>
        <p:nvCxnSpPr>
          <p:cNvPr id="299" name="Google Shape;299;p61"/>
          <p:cNvCxnSpPr/>
          <p:nvPr/>
        </p:nvCxnSpPr>
        <p:spPr>
          <a:xfrm flipH="1" rot="10800000">
            <a:off x="2673900" y="799400"/>
            <a:ext cx="2034300" cy="2043300"/>
          </a:xfrm>
          <a:prstGeom prst="straightConnector1">
            <a:avLst/>
          </a:prstGeom>
          <a:noFill/>
          <a:ln cap="flat" cmpd="sng" w="9525">
            <a:solidFill>
              <a:srgbClr val="222222"/>
            </a:solidFill>
            <a:prstDash val="solid"/>
            <a:round/>
            <a:headEnd len="med" w="med" type="none"/>
            <a:tailEnd len="med" w="med" type="triangle"/>
          </a:ln>
        </p:spPr>
      </p:cxnSp>
      <p:cxnSp>
        <p:nvCxnSpPr>
          <p:cNvPr id="300" name="Google Shape;300;p61"/>
          <p:cNvCxnSpPr/>
          <p:nvPr/>
        </p:nvCxnSpPr>
        <p:spPr>
          <a:xfrm flipH="1" rot="10800000">
            <a:off x="2274150" y="1439200"/>
            <a:ext cx="2416200" cy="2096400"/>
          </a:xfrm>
          <a:prstGeom prst="straightConnector1">
            <a:avLst/>
          </a:prstGeom>
          <a:noFill/>
          <a:ln cap="flat" cmpd="sng" w="9525">
            <a:solidFill>
              <a:srgbClr val="222222"/>
            </a:solidFill>
            <a:prstDash val="solid"/>
            <a:round/>
            <a:headEnd len="med" w="med" type="none"/>
            <a:tailEnd len="med" w="med" type="triangle"/>
          </a:ln>
        </p:spPr>
      </p:cxnSp>
      <p:cxnSp>
        <p:nvCxnSpPr>
          <p:cNvPr id="301" name="Google Shape;301;p61"/>
          <p:cNvCxnSpPr/>
          <p:nvPr/>
        </p:nvCxnSpPr>
        <p:spPr>
          <a:xfrm flipH="1" rot="10800000">
            <a:off x="2727200" y="3011625"/>
            <a:ext cx="1972200" cy="1154700"/>
          </a:xfrm>
          <a:prstGeom prst="straightConnector1">
            <a:avLst/>
          </a:prstGeom>
          <a:noFill/>
          <a:ln cap="flat" cmpd="sng" w="9525">
            <a:solidFill>
              <a:srgbClr val="222222"/>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05" name="Shape 305"/>
        <p:cNvGrpSpPr/>
        <p:nvPr/>
      </p:nvGrpSpPr>
      <p:grpSpPr>
        <a:xfrm>
          <a:off x="0" y="0"/>
          <a:ext cx="0" cy="0"/>
          <a:chOff x="0" y="0"/>
          <a:chExt cx="0" cy="0"/>
        </a:xfrm>
      </p:grpSpPr>
      <p:sp>
        <p:nvSpPr>
          <p:cNvPr id="306" name="Google Shape;306;p62"/>
          <p:cNvSpPr/>
          <p:nvPr/>
        </p:nvSpPr>
        <p:spPr>
          <a:xfrm>
            <a:off x="6696575" y="3129950"/>
            <a:ext cx="2310000" cy="1958100"/>
          </a:xfrm>
          <a:prstGeom prst="rect">
            <a:avLst/>
          </a:pr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62"/>
          <p:cNvSpPr txBox="1"/>
          <p:nvPr/>
        </p:nvSpPr>
        <p:spPr>
          <a:xfrm>
            <a:off x="144375" y="411950"/>
            <a:ext cx="8303700" cy="35865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SzPts val="1700"/>
              <a:buFont typeface="Montserrat"/>
              <a:buAutoNum type="arabicPeriod"/>
            </a:pPr>
            <a:r>
              <a:rPr lang="en" sz="1700">
                <a:latin typeface="Montserrat"/>
                <a:ea typeface="Montserrat"/>
                <a:cs typeface="Montserrat"/>
                <a:sym typeface="Montserrat"/>
              </a:rPr>
              <a:t>Have you got </a:t>
            </a:r>
            <a:r>
              <a:rPr lang="en" sz="1700" u="sng">
                <a:latin typeface="Montserrat"/>
                <a:ea typeface="Montserrat"/>
                <a:cs typeface="Montserrat"/>
                <a:sym typeface="Montserrat"/>
              </a:rPr>
              <a:t>a bachelor’s degree</a:t>
            </a:r>
            <a:r>
              <a:rPr lang="en" sz="1700">
                <a:latin typeface="Montserrat"/>
                <a:ea typeface="Montserrat"/>
                <a:cs typeface="Montserrat"/>
                <a:sym typeface="Montserrat"/>
              </a:rPr>
              <a:t>? If yes, which subject do you have a degree in? If no, would you like to have it?</a:t>
            </a:r>
            <a:endParaRPr sz="1700">
              <a:latin typeface="Montserrat"/>
              <a:ea typeface="Montserrat"/>
              <a:cs typeface="Montserrat"/>
              <a:sym typeface="Montserrat"/>
            </a:endParaRPr>
          </a:p>
          <a:p>
            <a:pPr indent="-336550" lvl="0" marL="457200" rtl="0" algn="l">
              <a:lnSpc>
                <a:spcPct val="150000"/>
              </a:lnSpc>
              <a:spcBef>
                <a:spcPts val="0"/>
              </a:spcBef>
              <a:spcAft>
                <a:spcPts val="0"/>
              </a:spcAft>
              <a:buSzPts val="1700"/>
              <a:buFont typeface="Montserrat"/>
              <a:buAutoNum type="arabicPeriod"/>
            </a:pPr>
            <a:r>
              <a:rPr lang="en" sz="1700">
                <a:latin typeface="Montserrat"/>
                <a:ea typeface="Montserrat"/>
                <a:cs typeface="Montserrat"/>
                <a:sym typeface="Montserrat"/>
              </a:rPr>
              <a:t>Have you got </a:t>
            </a:r>
            <a:r>
              <a:rPr lang="en" sz="1700" u="sng">
                <a:latin typeface="Montserrat"/>
                <a:ea typeface="Montserrat"/>
                <a:cs typeface="Montserrat"/>
                <a:sym typeface="Montserrat"/>
              </a:rPr>
              <a:t>a master’s degree</a:t>
            </a:r>
            <a:r>
              <a:rPr lang="en" sz="1700">
                <a:latin typeface="Montserrat"/>
                <a:ea typeface="Montserrat"/>
                <a:cs typeface="Montserrat"/>
                <a:sym typeface="Montserrat"/>
              </a:rPr>
              <a:t>? </a:t>
            </a:r>
            <a:r>
              <a:rPr lang="en" sz="1700">
                <a:latin typeface="Montserrat"/>
                <a:ea typeface="Montserrat"/>
                <a:cs typeface="Montserrat"/>
                <a:sym typeface="Montserrat"/>
              </a:rPr>
              <a:t>If yes, which subject do you have a degree in? If no, would you like to have it?</a:t>
            </a:r>
            <a:endParaRPr sz="1700">
              <a:latin typeface="Montserrat"/>
              <a:ea typeface="Montserrat"/>
              <a:cs typeface="Montserrat"/>
              <a:sym typeface="Montserrat"/>
            </a:endParaRPr>
          </a:p>
          <a:p>
            <a:pPr indent="-336550" lvl="0" marL="457200" rtl="0" algn="l">
              <a:lnSpc>
                <a:spcPct val="150000"/>
              </a:lnSpc>
              <a:spcBef>
                <a:spcPts val="0"/>
              </a:spcBef>
              <a:spcAft>
                <a:spcPts val="0"/>
              </a:spcAft>
              <a:buSzPts val="1700"/>
              <a:buFont typeface="Montserrat"/>
              <a:buAutoNum type="arabicPeriod"/>
            </a:pPr>
            <a:r>
              <a:rPr lang="en" sz="1700">
                <a:latin typeface="Montserrat"/>
                <a:ea typeface="Montserrat"/>
                <a:cs typeface="Montserrat"/>
                <a:sym typeface="Montserrat"/>
              </a:rPr>
              <a:t>Have you ever made </a:t>
            </a:r>
            <a:r>
              <a:rPr lang="en" sz="1700" u="sng">
                <a:latin typeface="Montserrat"/>
                <a:ea typeface="Montserrat"/>
                <a:cs typeface="Montserrat"/>
                <a:sym typeface="Montserrat"/>
              </a:rPr>
              <a:t>a bold career shift</a:t>
            </a:r>
            <a:r>
              <a:rPr lang="en" sz="1700">
                <a:latin typeface="Montserrat"/>
                <a:ea typeface="Montserrat"/>
                <a:cs typeface="Montserrat"/>
                <a:sym typeface="Montserrat"/>
              </a:rPr>
              <a:t>? Would you like to make it now?</a:t>
            </a:r>
            <a:endParaRPr sz="1700">
              <a:latin typeface="Montserrat"/>
              <a:ea typeface="Montserrat"/>
              <a:cs typeface="Montserrat"/>
              <a:sym typeface="Montserrat"/>
            </a:endParaRPr>
          </a:p>
          <a:p>
            <a:pPr indent="-336550" lvl="0" marL="457200" rtl="0" algn="l">
              <a:lnSpc>
                <a:spcPct val="150000"/>
              </a:lnSpc>
              <a:spcBef>
                <a:spcPts val="0"/>
              </a:spcBef>
              <a:spcAft>
                <a:spcPts val="0"/>
              </a:spcAft>
              <a:buSzPts val="1700"/>
              <a:buFont typeface="Montserrat"/>
              <a:buAutoNum type="arabicPeriod"/>
            </a:pPr>
            <a:r>
              <a:rPr lang="en" sz="1700">
                <a:latin typeface="Montserrat"/>
                <a:ea typeface="Montserrat"/>
                <a:cs typeface="Montserrat"/>
                <a:sym typeface="Montserrat"/>
              </a:rPr>
              <a:t>Have you taken any </a:t>
            </a:r>
            <a:r>
              <a:rPr lang="en" sz="1700" u="sng">
                <a:latin typeface="Montserrat"/>
                <a:ea typeface="Montserrat"/>
                <a:cs typeface="Montserrat"/>
                <a:sym typeface="Montserrat"/>
              </a:rPr>
              <a:t>courses endorsed by high-profile</a:t>
            </a:r>
            <a:r>
              <a:rPr lang="en" sz="1700">
                <a:latin typeface="Montserrat"/>
                <a:ea typeface="Montserrat"/>
                <a:cs typeface="Montserrat"/>
                <a:sym typeface="Montserrat"/>
              </a:rPr>
              <a:t> institutions?</a:t>
            </a:r>
            <a:endParaRPr sz="1700">
              <a:latin typeface="Montserrat"/>
              <a:ea typeface="Montserrat"/>
              <a:cs typeface="Montserrat"/>
              <a:sym typeface="Montserrat"/>
            </a:endParaRPr>
          </a:p>
          <a:p>
            <a:pPr indent="-336550" lvl="0" marL="457200" rtl="0" algn="l">
              <a:lnSpc>
                <a:spcPct val="150000"/>
              </a:lnSpc>
              <a:spcBef>
                <a:spcPts val="0"/>
              </a:spcBef>
              <a:spcAft>
                <a:spcPts val="0"/>
              </a:spcAft>
              <a:buSzPts val="1700"/>
              <a:buFont typeface="Montserrat"/>
              <a:buAutoNum type="arabicPeriod"/>
            </a:pPr>
            <a:r>
              <a:rPr lang="en" sz="1700">
                <a:latin typeface="Montserrat"/>
                <a:ea typeface="Montserrat"/>
                <a:cs typeface="Montserrat"/>
                <a:sym typeface="Montserrat"/>
              </a:rPr>
              <a:t>Why have you decided that you </a:t>
            </a:r>
            <a:r>
              <a:rPr lang="en" sz="1700" u="sng">
                <a:latin typeface="Montserrat"/>
                <a:ea typeface="Montserrat"/>
                <a:cs typeface="Montserrat"/>
                <a:sym typeface="Montserrat"/>
              </a:rPr>
              <a:t>are cut out for</a:t>
            </a:r>
            <a:r>
              <a:rPr lang="en" sz="1700">
                <a:latin typeface="Montserrat"/>
                <a:ea typeface="Montserrat"/>
                <a:cs typeface="Montserrat"/>
                <a:sym typeface="Montserrat"/>
              </a:rPr>
              <a:t> </a:t>
            </a:r>
            <a:endParaRPr sz="1700">
              <a:latin typeface="Montserrat"/>
              <a:ea typeface="Montserrat"/>
              <a:cs typeface="Montserrat"/>
              <a:sym typeface="Montserrat"/>
            </a:endParaRPr>
          </a:p>
          <a:p>
            <a:pPr indent="0" lvl="0" marL="457200" rtl="0" algn="l">
              <a:lnSpc>
                <a:spcPct val="150000"/>
              </a:lnSpc>
              <a:spcBef>
                <a:spcPts val="0"/>
              </a:spcBef>
              <a:spcAft>
                <a:spcPts val="0"/>
              </a:spcAft>
              <a:buNone/>
            </a:pPr>
            <a:r>
              <a:rPr lang="en" sz="1700">
                <a:latin typeface="Montserrat"/>
                <a:ea typeface="Montserrat"/>
                <a:cs typeface="Montserrat"/>
                <a:sym typeface="Montserrat"/>
              </a:rPr>
              <a:t>working in IT?</a:t>
            </a:r>
            <a:endParaRPr sz="1700">
              <a:latin typeface="Montserrat"/>
              <a:ea typeface="Montserrat"/>
              <a:cs typeface="Montserrat"/>
              <a:sym typeface="Montserrat"/>
            </a:endParaRPr>
          </a:p>
        </p:txBody>
      </p:sp>
      <p:sp>
        <p:nvSpPr>
          <p:cNvPr id="308" name="Google Shape;308;p62"/>
          <p:cNvSpPr txBox="1"/>
          <p:nvPr/>
        </p:nvSpPr>
        <p:spPr>
          <a:xfrm>
            <a:off x="1137975" y="44400"/>
            <a:ext cx="6316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Montserrat"/>
                <a:ea typeface="Montserrat"/>
                <a:cs typeface="Montserrat"/>
                <a:sym typeface="Montserrat"/>
              </a:rPr>
              <a:t>Answer the questions. Use the phrases below.</a:t>
            </a:r>
            <a:endParaRPr b="1" sz="1800">
              <a:solidFill>
                <a:schemeClr val="dk1"/>
              </a:solidFill>
              <a:latin typeface="Montserrat"/>
              <a:ea typeface="Montserrat"/>
              <a:cs typeface="Montserrat"/>
              <a:sym typeface="Montserrat"/>
            </a:endParaRPr>
          </a:p>
        </p:txBody>
      </p:sp>
      <p:sp>
        <p:nvSpPr>
          <p:cNvPr id="309" name="Google Shape;309;p62"/>
          <p:cNvSpPr txBox="1"/>
          <p:nvPr/>
        </p:nvSpPr>
        <p:spPr>
          <a:xfrm>
            <a:off x="6771825" y="3185450"/>
            <a:ext cx="2310000" cy="1847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latin typeface="Montserrat"/>
                <a:ea typeface="Montserrat"/>
                <a:cs typeface="Montserrat"/>
                <a:sym typeface="Montserrat"/>
              </a:rPr>
              <a:t>   </a:t>
            </a:r>
            <a:r>
              <a:rPr b="1" lang="en" sz="1600">
                <a:latin typeface="Montserrat"/>
                <a:ea typeface="Montserrat"/>
                <a:cs typeface="Montserrat"/>
                <a:sym typeface="Montserrat"/>
              </a:rPr>
              <a:t>Use the phrases:</a:t>
            </a:r>
            <a:endParaRPr b="1" sz="1600">
              <a:latin typeface="Montserrat"/>
              <a:ea typeface="Montserrat"/>
              <a:cs typeface="Montserrat"/>
              <a:sym typeface="Montserrat"/>
            </a:endParaRPr>
          </a:p>
          <a:p>
            <a:pPr indent="0" lvl="0" marL="0" rtl="0" algn="l">
              <a:lnSpc>
                <a:spcPct val="115000"/>
              </a:lnSpc>
              <a:spcBef>
                <a:spcPts val="0"/>
              </a:spcBef>
              <a:spcAft>
                <a:spcPts val="0"/>
              </a:spcAft>
              <a:buNone/>
            </a:pPr>
            <a:r>
              <a:rPr lang="en" sz="1600">
                <a:latin typeface="Montserrat"/>
                <a:ea typeface="Montserrat"/>
                <a:cs typeface="Montserrat"/>
                <a:sym typeface="Montserrat"/>
              </a:rPr>
              <a:t>I really feel that…</a:t>
            </a:r>
            <a:endParaRPr sz="1600">
              <a:latin typeface="Montserrat"/>
              <a:ea typeface="Montserrat"/>
              <a:cs typeface="Montserrat"/>
              <a:sym typeface="Montserrat"/>
            </a:endParaRPr>
          </a:p>
          <a:p>
            <a:pPr indent="0" lvl="0" marL="0" rtl="0" algn="l">
              <a:lnSpc>
                <a:spcPct val="115000"/>
              </a:lnSpc>
              <a:spcBef>
                <a:spcPts val="0"/>
              </a:spcBef>
              <a:spcAft>
                <a:spcPts val="0"/>
              </a:spcAft>
              <a:buNone/>
            </a:pPr>
            <a:r>
              <a:rPr lang="en" sz="1600">
                <a:latin typeface="Montserrat"/>
                <a:ea typeface="Montserrat"/>
                <a:cs typeface="Montserrat"/>
                <a:sym typeface="Montserrat"/>
              </a:rPr>
              <a:t>To my mind…</a:t>
            </a:r>
            <a:endParaRPr sz="1600">
              <a:latin typeface="Montserrat"/>
              <a:ea typeface="Montserrat"/>
              <a:cs typeface="Montserrat"/>
              <a:sym typeface="Montserrat"/>
            </a:endParaRPr>
          </a:p>
          <a:p>
            <a:pPr indent="0" lvl="0" marL="0" rtl="0" algn="l">
              <a:lnSpc>
                <a:spcPct val="115000"/>
              </a:lnSpc>
              <a:spcBef>
                <a:spcPts val="0"/>
              </a:spcBef>
              <a:spcAft>
                <a:spcPts val="0"/>
              </a:spcAft>
              <a:buNone/>
            </a:pPr>
            <a:r>
              <a:rPr lang="en" sz="1600">
                <a:latin typeface="Montserrat"/>
                <a:ea typeface="Montserrat"/>
                <a:cs typeface="Montserrat"/>
                <a:sym typeface="Montserrat"/>
              </a:rPr>
              <a:t>I guess/believe that…</a:t>
            </a:r>
            <a:endParaRPr sz="1600">
              <a:latin typeface="Montserrat"/>
              <a:ea typeface="Montserrat"/>
              <a:cs typeface="Montserrat"/>
              <a:sym typeface="Montserrat"/>
            </a:endParaRPr>
          </a:p>
          <a:p>
            <a:pPr indent="0" lvl="0" marL="0" rtl="0" algn="l">
              <a:lnSpc>
                <a:spcPct val="115000"/>
              </a:lnSpc>
              <a:spcBef>
                <a:spcPts val="0"/>
              </a:spcBef>
              <a:spcAft>
                <a:spcPts val="0"/>
              </a:spcAft>
              <a:buNone/>
            </a:pPr>
            <a:r>
              <a:rPr lang="en" sz="1600">
                <a:latin typeface="Montserrat"/>
                <a:ea typeface="Montserrat"/>
                <a:cs typeface="Montserrat"/>
                <a:sym typeface="Montserrat"/>
              </a:rPr>
              <a:t>Let me think…</a:t>
            </a:r>
            <a:endParaRPr sz="1600">
              <a:latin typeface="Montserrat"/>
              <a:ea typeface="Montserrat"/>
              <a:cs typeface="Montserrat"/>
              <a:sym typeface="Montserrat"/>
            </a:endParaRPr>
          </a:p>
          <a:p>
            <a:pPr indent="0" lvl="0" marL="0" rtl="0" algn="l">
              <a:lnSpc>
                <a:spcPct val="115000"/>
              </a:lnSpc>
              <a:spcBef>
                <a:spcPts val="0"/>
              </a:spcBef>
              <a:spcAft>
                <a:spcPts val="0"/>
              </a:spcAft>
              <a:buNone/>
            </a:pPr>
            <a:r>
              <a:rPr lang="en" sz="1600">
                <a:latin typeface="Montserrat"/>
                <a:ea typeface="Montserrat"/>
                <a:cs typeface="Montserrat"/>
                <a:sym typeface="Montserrat"/>
              </a:rPr>
              <a:t>To be honest...</a:t>
            </a:r>
            <a:endParaRPr sz="1600">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13" name="Shape 313"/>
        <p:cNvGrpSpPr/>
        <p:nvPr/>
      </p:nvGrpSpPr>
      <p:grpSpPr>
        <a:xfrm>
          <a:off x="0" y="0"/>
          <a:ext cx="0" cy="0"/>
          <a:chOff x="0" y="0"/>
          <a:chExt cx="0" cy="0"/>
        </a:xfrm>
      </p:grpSpPr>
      <p:sp>
        <p:nvSpPr>
          <p:cNvPr id="314" name="Google Shape;314;p63"/>
          <p:cNvSpPr txBox="1"/>
          <p:nvPr/>
        </p:nvSpPr>
        <p:spPr>
          <a:xfrm>
            <a:off x="1210675" y="65000"/>
            <a:ext cx="6831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dk1"/>
                </a:solidFill>
                <a:latin typeface="Montserrat"/>
                <a:ea typeface="Montserrat"/>
                <a:cs typeface="Montserrat"/>
                <a:sym typeface="Montserrat"/>
              </a:rPr>
              <a:t>Watch the video till (1:36-3:31) and answer the questions</a:t>
            </a:r>
            <a:endParaRPr b="1" sz="1700">
              <a:solidFill>
                <a:schemeClr val="dk1"/>
              </a:solidFill>
              <a:latin typeface="Montserrat"/>
              <a:ea typeface="Montserrat"/>
              <a:cs typeface="Montserrat"/>
              <a:sym typeface="Montserrat"/>
            </a:endParaRPr>
          </a:p>
        </p:txBody>
      </p:sp>
      <p:pic>
        <p:nvPicPr>
          <p:cNvPr descr="Learn how to describe your work experience and personality, using common English words and phrases. There is a list of useful words at the end of the video." id="315" name="Google Shape;315;p63" title="Tell Me About Yourself - Job Interview">
            <a:hlinkClick r:id="rId3"/>
          </p:cNvPr>
          <p:cNvPicPr preferRelativeResize="0"/>
          <p:nvPr/>
        </p:nvPicPr>
        <p:blipFill>
          <a:blip r:embed="rId4">
            <a:alphaModFix/>
          </a:blip>
          <a:stretch>
            <a:fillRect/>
          </a:stretch>
        </p:blipFill>
        <p:spPr>
          <a:xfrm>
            <a:off x="0" y="676200"/>
            <a:ext cx="5047500" cy="3785625"/>
          </a:xfrm>
          <a:prstGeom prst="rect">
            <a:avLst/>
          </a:prstGeom>
          <a:noFill/>
          <a:ln>
            <a:noFill/>
          </a:ln>
        </p:spPr>
      </p:pic>
      <p:sp>
        <p:nvSpPr>
          <p:cNvPr id="316" name="Google Shape;316;p63"/>
          <p:cNvSpPr txBox="1"/>
          <p:nvPr/>
        </p:nvSpPr>
        <p:spPr>
          <a:xfrm>
            <a:off x="4982400" y="752663"/>
            <a:ext cx="4161600" cy="36327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222222"/>
              </a:buClr>
              <a:buSzPts val="1400"/>
              <a:buFont typeface="Montserrat"/>
              <a:buAutoNum type="arabicPeriod"/>
            </a:pPr>
            <a:r>
              <a:rPr lang="en">
                <a:solidFill>
                  <a:srgbClr val="222222"/>
                </a:solidFill>
                <a:latin typeface="Montserrat"/>
                <a:ea typeface="Montserrat"/>
                <a:cs typeface="Montserrat"/>
                <a:sym typeface="Montserrat"/>
              </a:rPr>
              <a:t>What degrees did Mr Torres complete?</a:t>
            </a:r>
            <a:endParaRPr>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lang="en">
                <a:solidFill>
                  <a:srgbClr val="222222"/>
                </a:solidFill>
                <a:latin typeface="Montserrat"/>
                <a:ea typeface="Montserrat"/>
                <a:cs typeface="Montserrat"/>
                <a:sym typeface="Montserrat"/>
              </a:rPr>
              <a:t>Is his education relevant to the position he is applying for?</a:t>
            </a:r>
            <a:endParaRPr>
              <a:solidFill>
                <a:srgbClr val="222222"/>
              </a:solidFill>
              <a:latin typeface="Montserrat"/>
              <a:ea typeface="Montserrat"/>
              <a:cs typeface="Montserrat"/>
              <a:sym typeface="Montserrat"/>
            </a:endParaRPr>
          </a:p>
          <a:p>
            <a:pPr indent="-317500" lvl="0" marL="457200" rtl="0" algn="l">
              <a:lnSpc>
                <a:spcPct val="150000"/>
              </a:lnSpc>
              <a:spcBef>
                <a:spcPts val="0"/>
              </a:spcBef>
              <a:spcAft>
                <a:spcPts val="0"/>
              </a:spcAft>
              <a:buClr>
                <a:srgbClr val="222222"/>
              </a:buClr>
              <a:buSzPts val="1400"/>
              <a:buFont typeface="Montserrat"/>
              <a:buAutoNum type="arabicPeriod"/>
            </a:pPr>
            <a:r>
              <a:rPr lang="en">
                <a:solidFill>
                  <a:srgbClr val="222222"/>
                </a:solidFill>
                <a:latin typeface="Montserrat"/>
                <a:ea typeface="Montserrat"/>
                <a:cs typeface="Montserrat"/>
                <a:sym typeface="Montserrat"/>
              </a:rPr>
              <a:t>What was his first job? Is it relevant experience? Did he like it?</a:t>
            </a:r>
            <a:endParaRPr>
              <a:solidFill>
                <a:srgbClr val="222222"/>
              </a:solidFill>
              <a:latin typeface="Montserrat"/>
              <a:ea typeface="Montserrat"/>
              <a:cs typeface="Montserrat"/>
              <a:sym typeface="Montserrat"/>
            </a:endParaRPr>
          </a:p>
          <a:p>
            <a:pPr indent="-317500" lvl="0" marL="457200" rtl="0" algn="l">
              <a:lnSpc>
                <a:spcPct val="150000"/>
              </a:lnSpc>
              <a:spcBef>
                <a:spcPts val="0"/>
              </a:spcBef>
              <a:spcAft>
                <a:spcPts val="0"/>
              </a:spcAft>
              <a:buClr>
                <a:srgbClr val="222222"/>
              </a:buClr>
              <a:buSzPts val="1400"/>
              <a:buFont typeface="Montserrat"/>
              <a:buAutoNum type="arabicPeriod"/>
            </a:pPr>
            <a:r>
              <a:rPr lang="en">
                <a:solidFill>
                  <a:srgbClr val="222222"/>
                </a:solidFill>
                <a:latin typeface="Montserrat"/>
                <a:ea typeface="Montserrat"/>
                <a:cs typeface="Montserrat"/>
                <a:sym typeface="Montserrat"/>
              </a:rPr>
              <a:t>Was the answer to the first question short or long?</a:t>
            </a:r>
            <a:endParaRPr>
              <a:solidFill>
                <a:srgbClr val="222222"/>
              </a:solidFill>
              <a:latin typeface="Montserrat"/>
              <a:ea typeface="Montserrat"/>
              <a:cs typeface="Montserrat"/>
              <a:sym typeface="Montserrat"/>
            </a:endParaRPr>
          </a:p>
          <a:p>
            <a:pPr indent="-317500" lvl="0" marL="457200" rtl="0" algn="l">
              <a:lnSpc>
                <a:spcPct val="150000"/>
              </a:lnSpc>
              <a:spcBef>
                <a:spcPts val="0"/>
              </a:spcBef>
              <a:spcAft>
                <a:spcPts val="0"/>
              </a:spcAft>
              <a:buClr>
                <a:srgbClr val="222222"/>
              </a:buClr>
              <a:buSzPts val="1400"/>
              <a:buFont typeface="Montserrat"/>
              <a:buAutoNum type="arabicPeriod"/>
            </a:pPr>
            <a:r>
              <a:rPr lang="en">
                <a:solidFill>
                  <a:srgbClr val="222222"/>
                </a:solidFill>
                <a:latin typeface="Montserrat"/>
                <a:ea typeface="Montserrat"/>
                <a:cs typeface="Montserrat"/>
                <a:sym typeface="Montserrat"/>
              </a:rPr>
              <a:t>What additional question did the employer ask? What did </a:t>
            </a:r>
            <a:endParaRPr>
              <a:solidFill>
                <a:srgbClr val="222222"/>
              </a:solidFill>
              <a:latin typeface="Montserrat"/>
              <a:ea typeface="Montserrat"/>
              <a:cs typeface="Montserrat"/>
              <a:sym typeface="Montserrat"/>
            </a:endParaRPr>
          </a:p>
          <a:p>
            <a:pPr indent="0" lvl="0" marL="457200" rtl="0" algn="l">
              <a:lnSpc>
                <a:spcPct val="150000"/>
              </a:lnSpc>
              <a:spcBef>
                <a:spcPts val="0"/>
              </a:spcBef>
              <a:spcAft>
                <a:spcPts val="0"/>
              </a:spcAft>
              <a:buNone/>
            </a:pPr>
            <a:r>
              <a:rPr lang="en">
                <a:solidFill>
                  <a:srgbClr val="222222"/>
                </a:solidFill>
                <a:latin typeface="Montserrat"/>
                <a:ea typeface="Montserrat"/>
                <a:cs typeface="Montserrat"/>
                <a:sym typeface="Montserrat"/>
              </a:rPr>
              <a:t>Mr Torres answer? What details did he provide?</a:t>
            </a:r>
            <a:endParaRPr>
              <a:solidFill>
                <a:srgbClr val="222222"/>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320" name="Shape 320"/>
        <p:cNvGrpSpPr/>
        <p:nvPr/>
      </p:nvGrpSpPr>
      <p:grpSpPr>
        <a:xfrm>
          <a:off x="0" y="0"/>
          <a:ext cx="0" cy="0"/>
          <a:chOff x="0" y="0"/>
          <a:chExt cx="0" cy="0"/>
        </a:xfrm>
      </p:grpSpPr>
      <p:sp>
        <p:nvSpPr>
          <p:cNvPr id="321" name="Google Shape;321;p64"/>
          <p:cNvSpPr txBox="1"/>
          <p:nvPr/>
        </p:nvSpPr>
        <p:spPr>
          <a:xfrm>
            <a:off x="506775" y="906350"/>
            <a:ext cx="8349900" cy="2262600"/>
          </a:xfrm>
          <a:prstGeom prst="rect">
            <a:avLst/>
          </a:prstGeom>
          <a:noFill/>
          <a:ln>
            <a:noFill/>
          </a:ln>
        </p:spPr>
        <p:txBody>
          <a:bodyPr anchorCtr="0" anchor="t" bIns="91425" lIns="91425" spcFirstLastPara="1" rIns="91425" wrap="square" tIns="91425">
            <a:spAutoFit/>
          </a:bodyPr>
          <a:lstStyle/>
          <a:p>
            <a:pPr indent="-323850" lvl="0" marL="457200" rtl="0" algn="l">
              <a:lnSpc>
                <a:spcPct val="200000"/>
              </a:lnSpc>
              <a:spcBef>
                <a:spcPts val="130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Mr Torres tells the employer about his age and marital status.</a:t>
            </a:r>
            <a:endParaRPr sz="1500" u="sng">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He speaks about relevant education.</a:t>
            </a:r>
            <a:endParaRPr sz="1500" u="sng">
              <a:solidFill>
                <a:schemeClr val="dk1"/>
              </a:solidFill>
              <a:latin typeface="Montserrat"/>
              <a:ea typeface="Montserrat"/>
              <a:cs typeface="Montserrat"/>
              <a:sym typeface="Montserrat"/>
            </a:endParaRPr>
          </a:p>
          <a:p>
            <a:pPr indent="-323850" lvl="0" marL="457200" rtl="0" algn="just">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His answer to the question “Tell me about yourself” is long and detailed.</a:t>
            </a:r>
            <a:endParaRPr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Mr Torres provides additional information about his background only when the employer asks him about it.</a:t>
            </a:r>
            <a:endParaRPr sz="1500">
              <a:solidFill>
                <a:schemeClr val="dk1"/>
              </a:solidFill>
              <a:latin typeface="Montserrat"/>
              <a:ea typeface="Montserrat"/>
              <a:cs typeface="Montserrat"/>
              <a:sym typeface="Montserrat"/>
            </a:endParaRPr>
          </a:p>
        </p:txBody>
      </p:sp>
      <p:sp>
        <p:nvSpPr>
          <p:cNvPr id="322" name="Google Shape;322;p64"/>
          <p:cNvSpPr txBox="1"/>
          <p:nvPr/>
        </p:nvSpPr>
        <p:spPr>
          <a:xfrm>
            <a:off x="1145950" y="97700"/>
            <a:ext cx="6733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ExtraBold"/>
                <a:ea typeface="Montserrat ExtraBold"/>
                <a:cs typeface="Montserrat ExtraBold"/>
                <a:sym typeface="Montserrat ExtraBold"/>
              </a:rPr>
              <a:t>Mark the sentences as TRUE or FALSE. Explain yourself.</a:t>
            </a:r>
            <a:endParaRPr sz="1600">
              <a:solidFill>
                <a:schemeClr val="dk1"/>
              </a:solidFill>
              <a:latin typeface="Montserrat ExtraBold"/>
              <a:ea typeface="Montserrat ExtraBold"/>
              <a:cs typeface="Montserrat ExtraBold"/>
              <a:sym typeface="Montserrat ExtraBold"/>
            </a:endParaRPr>
          </a:p>
        </p:txBody>
      </p:sp>
      <p:sp>
        <p:nvSpPr>
          <p:cNvPr id="323" name="Google Shape;323;p64"/>
          <p:cNvSpPr txBox="1"/>
          <p:nvPr/>
        </p:nvSpPr>
        <p:spPr>
          <a:xfrm>
            <a:off x="186550" y="906350"/>
            <a:ext cx="497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accent1"/>
                </a:solidFill>
                <a:latin typeface="Montserrat ExtraBold"/>
                <a:ea typeface="Montserrat ExtraBold"/>
                <a:cs typeface="Montserrat ExtraBold"/>
                <a:sym typeface="Montserrat ExtraBold"/>
              </a:rPr>
              <a:t>F</a:t>
            </a:r>
            <a:endParaRPr sz="1800">
              <a:solidFill>
                <a:schemeClr val="accent1"/>
              </a:solidFill>
              <a:latin typeface="Montserrat ExtraBold"/>
              <a:ea typeface="Montserrat ExtraBold"/>
              <a:cs typeface="Montserrat ExtraBold"/>
              <a:sym typeface="Montserrat ExtraBold"/>
            </a:endParaRPr>
          </a:p>
        </p:txBody>
      </p:sp>
      <p:sp>
        <p:nvSpPr>
          <p:cNvPr id="324" name="Google Shape;324;p64"/>
          <p:cNvSpPr txBox="1"/>
          <p:nvPr/>
        </p:nvSpPr>
        <p:spPr>
          <a:xfrm>
            <a:off x="186550" y="1806800"/>
            <a:ext cx="497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accent1"/>
                </a:solidFill>
                <a:latin typeface="Montserrat ExtraBold"/>
                <a:ea typeface="Montserrat ExtraBold"/>
                <a:cs typeface="Montserrat ExtraBold"/>
                <a:sym typeface="Montserrat ExtraBold"/>
              </a:rPr>
              <a:t>F</a:t>
            </a:r>
            <a:endParaRPr sz="1800">
              <a:solidFill>
                <a:schemeClr val="accent1"/>
              </a:solidFill>
              <a:latin typeface="Montserrat ExtraBold"/>
              <a:ea typeface="Montserrat ExtraBold"/>
              <a:cs typeface="Montserrat ExtraBold"/>
              <a:sym typeface="Montserrat ExtraBold"/>
            </a:endParaRPr>
          </a:p>
        </p:txBody>
      </p:sp>
      <p:sp>
        <p:nvSpPr>
          <p:cNvPr id="325" name="Google Shape;325;p64"/>
          <p:cNvSpPr txBox="1"/>
          <p:nvPr/>
        </p:nvSpPr>
        <p:spPr>
          <a:xfrm>
            <a:off x="186550" y="1368050"/>
            <a:ext cx="497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accent1"/>
                </a:solidFill>
                <a:latin typeface="Montserrat ExtraBold"/>
                <a:ea typeface="Montserrat ExtraBold"/>
                <a:cs typeface="Montserrat ExtraBold"/>
                <a:sym typeface="Montserrat ExtraBold"/>
              </a:rPr>
              <a:t>T</a:t>
            </a:r>
            <a:endParaRPr sz="1800">
              <a:solidFill>
                <a:schemeClr val="accent1"/>
              </a:solidFill>
              <a:latin typeface="Montserrat ExtraBold"/>
              <a:ea typeface="Montserrat ExtraBold"/>
              <a:cs typeface="Montserrat ExtraBold"/>
              <a:sym typeface="Montserrat ExtraBold"/>
            </a:endParaRPr>
          </a:p>
        </p:txBody>
      </p:sp>
      <p:sp>
        <p:nvSpPr>
          <p:cNvPr id="326" name="Google Shape;326;p64"/>
          <p:cNvSpPr txBox="1"/>
          <p:nvPr/>
        </p:nvSpPr>
        <p:spPr>
          <a:xfrm>
            <a:off x="186550" y="2268500"/>
            <a:ext cx="497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accent1"/>
                </a:solidFill>
                <a:latin typeface="Montserrat ExtraBold"/>
                <a:ea typeface="Montserrat ExtraBold"/>
                <a:cs typeface="Montserrat ExtraBold"/>
                <a:sym typeface="Montserrat ExtraBold"/>
              </a:rPr>
              <a:t>T</a:t>
            </a:r>
            <a:endParaRPr sz="1800">
              <a:solidFill>
                <a:schemeClr val="accent1"/>
              </a:solidFill>
              <a:latin typeface="Montserrat ExtraBold"/>
              <a:ea typeface="Montserrat ExtraBold"/>
              <a:cs typeface="Montserrat ExtraBold"/>
              <a:sym typeface="Montserrat ExtraBo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30" name="Shape 330"/>
        <p:cNvGrpSpPr/>
        <p:nvPr/>
      </p:nvGrpSpPr>
      <p:grpSpPr>
        <a:xfrm>
          <a:off x="0" y="0"/>
          <a:ext cx="0" cy="0"/>
          <a:chOff x="0" y="0"/>
          <a:chExt cx="0" cy="0"/>
        </a:xfrm>
      </p:grpSpPr>
      <p:pic>
        <p:nvPicPr>
          <p:cNvPr id="331" name="Google Shape;331;p65"/>
          <p:cNvPicPr preferRelativeResize="0"/>
          <p:nvPr/>
        </p:nvPicPr>
        <p:blipFill>
          <a:blip r:embed="rId3">
            <a:alphaModFix/>
          </a:blip>
          <a:stretch>
            <a:fillRect/>
          </a:stretch>
        </p:blipFill>
        <p:spPr>
          <a:xfrm>
            <a:off x="1178938" y="698575"/>
            <a:ext cx="6786125" cy="3911925"/>
          </a:xfrm>
          <a:prstGeom prst="rect">
            <a:avLst/>
          </a:prstGeom>
          <a:noFill/>
          <a:ln cap="flat" cmpd="sng" w="9525">
            <a:solidFill>
              <a:srgbClr val="434343"/>
            </a:solidFill>
            <a:prstDash val="solid"/>
            <a:round/>
            <a:headEnd len="sm" w="sm" type="none"/>
            <a:tailEnd len="sm" w="sm" type="none"/>
          </a:ln>
        </p:spPr>
      </p:pic>
      <p:sp>
        <p:nvSpPr>
          <p:cNvPr id="332" name="Google Shape;332;p65"/>
          <p:cNvSpPr txBox="1"/>
          <p:nvPr/>
        </p:nvSpPr>
        <p:spPr>
          <a:xfrm>
            <a:off x="1280275" y="-199975"/>
            <a:ext cx="563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333" name="Google Shape;333;p65"/>
          <p:cNvSpPr txBox="1"/>
          <p:nvPr/>
        </p:nvSpPr>
        <p:spPr>
          <a:xfrm>
            <a:off x="1084700" y="73825"/>
            <a:ext cx="7825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latin typeface="Montserrat"/>
                <a:ea typeface="Montserrat"/>
                <a:cs typeface="Montserrat"/>
                <a:sym typeface="Montserrat"/>
              </a:rPr>
              <a:t>Read the tips one by one. Explain why each point is important.</a:t>
            </a:r>
            <a:endParaRPr b="1" sz="1600">
              <a:solidFill>
                <a:schemeClr val="dk1"/>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37" name="Shape 337"/>
        <p:cNvGrpSpPr/>
        <p:nvPr/>
      </p:nvGrpSpPr>
      <p:grpSpPr>
        <a:xfrm>
          <a:off x="0" y="0"/>
          <a:ext cx="0" cy="0"/>
          <a:chOff x="0" y="0"/>
          <a:chExt cx="0" cy="0"/>
        </a:xfrm>
      </p:grpSpPr>
      <p:sp>
        <p:nvSpPr>
          <p:cNvPr id="338" name="Google Shape;338;p66"/>
          <p:cNvSpPr/>
          <p:nvPr/>
        </p:nvSpPr>
        <p:spPr>
          <a:xfrm>
            <a:off x="897075" y="710900"/>
            <a:ext cx="7275600" cy="41925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66"/>
          <p:cNvSpPr txBox="1"/>
          <p:nvPr/>
        </p:nvSpPr>
        <p:spPr>
          <a:xfrm>
            <a:off x="793725" y="710900"/>
            <a:ext cx="7482300" cy="4109700"/>
          </a:xfrm>
          <a:prstGeom prst="rect">
            <a:avLst/>
          </a:prstGeom>
          <a:noFill/>
          <a:ln>
            <a:noFill/>
          </a:ln>
        </p:spPr>
        <p:txBody>
          <a:bodyPr anchorCtr="0" anchor="t" bIns="91425" lIns="91425" spcFirstLastPara="1" rIns="91425" wrap="square" tIns="91425">
            <a:spAutoFit/>
          </a:bodyPr>
          <a:lstStyle/>
          <a:p>
            <a:pPr indent="-323850" lvl="0" marL="457200" rtl="0" algn="l">
              <a:lnSpc>
                <a:spcPct val="200000"/>
              </a:lnSpc>
              <a:spcBef>
                <a:spcPts val="0"/>
              </a:spcBef>
              <a:spcAft>
                <a:spcPts val="0"/>
              </a:spcAft>
              <a:buClr>
                <a:schemeClr val="dk1"/>
              </a:buClr>
              <a:buSzPts val="1500"/>
              <a:buFont typeface="Montserrat"/>
              <a:buChar char="●"/>
            </a:pPr>
            <a:r>
              <a:rPr i="1" lang="en" sz="1500">
                <a:solidFill>
                  <a:schemeClr val="dk1"/>
                </a:solidFill>
                <a:latin typeface="Montserrat"/>
                <a:ea typeface="Montserrat"/>
                <a:cs typeface="Montserrat"/>
                <a:sym typeface="Montserrat"/>
              </a:rPr>
              <a:t>I am… (Daniel Smith).</a:t>
            </a:r>
            <a:endParaRPr i="1"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Char char="●"/>
            </a:pPr>
            <a:r>
              <a:rPr i="1" lang="en" sz="1500">
                <a:solidFill>
                  <a:schemeClr val="dk1"/>
                </a:solidFill>
                <a:latin typeface="Montserrat"/>
                <a:ea typeface="Montserrat"/>
                <a:cs typeface="Montserrat"/>
                <a:sym typeface="Montserrat"/>
              </a:rPr>
              <a:t>I am… (a full-stack developer).</a:t>
            </a:r>
            <a:endParaRPr i="1"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Char char="●"/>
            </a:pPr>
            <a:r>
              <a:rPr i="1" lang="en" sz="1500">
                <a:solidFill>
                  <a:schemeClr val="dk1"/>
                </a:solidFill>
                <a:latin typeface="Montserrat"/>
                <a:ea typeface="Montserrat"/>
                <a:cs typeface="Montserrat"/>
                <a:sym typeface="Montserrat"/>
              </a:rPr>
              <a:t>I know… (CSS, JavaScript)</a:t>
            </a:r>
            <a:endParaRPr i="1"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Char char="●"/>
            </a:pPr>
            <a:r>
              <a:rPr i="1" lang="en" sz="1500">
                <a:solidFill>
                  <a:schemeClr val="dk1"/>
                </a:solidFill>
                <a:latin typeface="Montserrat"/>
                <a:ea typeface="Montserrat"/>
                <a:cs typeface="Montserrat"/>
                <a:sym typeface="Montserrat"/>
              </a:rPr>
              <a:t>I did ___ successful/individual projects.</a:t>
            </a:r>
            <a:endParaRPr i="1"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Char char="●"/>
            </a:pPr>
            <a:r>
              <a:rPr i="1" lang="en" sz="1500">
                <a:solidFill>
                  <a:schemeClr val="dk1"/>
                </a:solidFill>
                <a:latin typeface="Montserrat"/>
                <a:ea typeface="Montserrat"/>
                <a:cs typeface="Montserrat"/>
                <a:sym typeface="Montserrat"/>
              </a:rPr>
              <a:t>I want to work for your company…</a:t>
            </a:r>
            <a:endParaRPr i="1"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Char char="-"/>
            </a:pPr>
            <a:r>
              <a:rPr i="1" lang="en" sz="1500">
                <a:solidFill>
                  <a:schemeClr val="dk1"/>
                </a:solidFill>
                <a:latin typeface="Montserrat"/>
                <a:ea typeface="Montserrat"/>
                <a:cs typeface="Montserrat"/>
                <a:sym typeface="Montserrat"/>
              </a:rPr>
              <a:t>as it allows me to… (use my skills and knowledge I gained)</a:t>
            </a:r>
            <a:endParaRPr i="1"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Char char="-"/>
            </a:pPr>
            <a:r>
              <a:rPr i="1" lang="en" sz="1500">
                <a:solidFill>
                  <a:schemeClr val="dk1"/>
                </a:solidFill>
                <a:latin typeface="Montserrat"/>
                <a:ea typeface="Montserrat"/>
                <a:cs typeface="Montserrat"/>
                <a:sym typeface="Montserrat"/>
              </a:rPr>
              <a:t>to h</a:t>
            </a:r>
            <a:r>
              <a:rPr i="1" lang="en" sz="1500">
                <a:solidFill>
                  <a:schemeClr val="dk1"/>
                </a:solidFill>
                <a:latin typeface="Montserrat"/>
                <a:ea typeface="Montserrat"/>
                <a:cs typeface="Montserrat"/>
                <a:sym typeface="Montserrat"/>
              </a:rPr>
              <a:t>ave a great enthusiasm for… (</a:t>
            </a:r>
            <a:r>
              <a:rPr i="1" lang="en" sz="1500">
                <a:latin typeface="Montserrat"/>
                <a:ea typeface="Montserrat"/>
                <a:cs typeface="Montserrat"/>
                <a:sym typeface="Montserrat"/>
              </a:rPr>
              <a:t>working among like-minded people; creating IT products; developing new technologies; …)</a:t>
            </a:r>
            <a:endParaRPr i="1" sz="23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Char char="-"/>
            </a:pPr>
            <a:r>
              <a:rPr i="1" lang="en" sz="1500">
                <a:solidFill>
                  <a:schemeClr val="dk1"/>
                </a:solidFill>
                <a:latin typeface="Montserrat"/>
                <a:ea typeface="Montserrat"/>
                <a:cs typeface="Montserrat"/>
                <a:sym typeface="Montserrat"/>
              </a:rPr>
              <a:t>to </a:t>
            </a:r>
            <a:r>
              <a:rPr i="1" lang="en" sz="1500">
                <a:solidFill>
                  <a:schemeClr val="dk1"/>
                </a:solidFill>
                <a:latin typeface="Montserrat"/>
                <a:ea typeface="Montserrat"/>
                <a:cs typeface="Montserrat"/>
                <a:sym typeface="Montserrat"/>
              </a:rPr>
              <a:t>use my experience fully</a:t>
            </a:r>
            <a:endParaRPr i="1" sz="1500">
              <a:solidFill>
                <a:schemeClr val="dk1"/>
              </a:solidFill>
              <a:latin typeface="Montserrat"/>
              <a:ea typeface="Montserrat"/>
              <a:cs typeface="Montserrat"/>
              <a:sym typeface="Montserrat"/>
            </a:endParaRPr>
          </a:p>
        </p:txBody>
      </p:sp>
      <p:sp>
        <p:nvSpPr>
          <p:cNvPr id="340" name="Google Shape;340;p66"/>
          <p:cNvSpPr txBox="1"/>
          <p:nvPr/>
        </p:nvSpPr>
        <p:spPr>
          <a:xfrm>
            <a:off x="2823975" y="158000"/>
            <a:ext cx="34218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latin typeface="Montserrat Medium"/>
                <a:ea typeface="Montserrat Medium"/>
                <a:cs typeface="Montserrat Medium"/>
                <a:sym typeface="Montserrat Medium"/>
              </a:rPr>
              <a:t>Tell me about yourself</a:t>
            </a:r>
            <a:endParaRPr sz="2100">
              <a:solidFill>
                <a:schemeClr val="dk1"/>
              </a:solidFill>
              <a:latin typeface="Montserrat Medium"/>
              <a:ea typeface="Montserrat Medium"/>
              <a:cs typeface="Montserrat Medium"/>
              <a:sym typeface="Montserrat Medium"/>
            </a:endParaRPr>
          </a:p>
        </p:txBody>
      </p:sp>
      <p:sp>
        <p:nvSpPr>
          <p:cNvPr id="341" name="Google Shape;341;p66"/>
          <p:cNvSpPr/>
          <p:nvPr/>
        </p:nvSpPr>
        <p:spPr>
          <a:xfrm>
            <a:off x="5187925" y="665900"/>
            <a:ext cx="3242400" cy="831300"/>
          </a:xfrm>
          <a:prstGeom prst="rect">
            <a:avLst/>
          </a:prstGeom>
          <a:solidFill>
            <a:srgbClr val="CFE2F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42" name="Google Shape;342;p66"/>
          <p:cNvSpPr txBox="1"/>
          <p:nvPr/>
        </p:nvSpPr>
        <p:spPr>
          <a:xfrm>
            <a:off x="5187925" y="758300"/>
            <a:ext cx="3242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Montserrat"/>
                <a:ea typeface="Montserrat"/>
                <a:cs typeface="Montserrat"/>
                <a:sym typeface="Montserrat"/>
              </a:rPr>
              <a:t>* don’t use “junior”, as it may negatively influence your salary</a:t>
            </a:r>
            <a:endParaRPr sz="1500">
              <a:latin typeface="Montserrat"/>
              <a:ea typeface="Montserrat"/>
              <a:cs typeface="Montserrat"/>
              <a:sym typeface="Montserrat"/>
            </a:endParaRPr>
          </a:p>
        </p:txBody>
      </p:sp>
      <p:sp>
        <p:nvSpPr>
          <p:cNvPr id="343" name="Google Shape;343;p66"/>
          <p:cNvSpPr/>
          <p:nvPr/>
        </p:nvSpPr>
        <p:spPr>
          <a:xfrm>
            <a:off x="5187925" y="4468800"/>
            <a:ext cx="3242400" cy="507900"/>
          </a:xfrm>
          <a:prstGeom prst="rect">
            <a:avLst/>
          </a:prstGeom>
          <a:solidFill>
            <a:srgbClr val="CFE2F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44" name="Google Shape;344;p66"/>
          <p:cNvSpPr txBox="1"/>
          <p:nvPr/>
        </p:nvSpPr>
        <p:spPr>
          <a:xfrm>
            <a:off x="5321175" y="4522650"/>
            <a:ext cx="293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 use only relevant info</a:t>
            </a:r>
            <a:endParaRPr>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48" name="Shape 348"/>
        <p:cNvGrpSpPr/>
        <p:nvPr/>
      </p:nvGrpSpPr>
      <p:grpSpPr>
        <a:xfrm>
          <a:off x="0" y="0"/>
          <a:ext cx="0" cy="0"/>
          <a:chOff x="0" y="0"/>
          <a:chExt cx="0" cy="0"/>
        </a:xfrm>
      </p:grpSpPr>
      <p:sp>
        <p:nvSpPr>
          <p:cNvPr id="349" name="Google Shape;349;p67"/>
          <p:cNvSpPr/>
          <p:nvPr/>
        </p:nvSpPr>
        <p:spPr>
          <a:xfrm>
            <a:off x="601050" y="986075"/>
            <a:ext cx="7941900" cy="32337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67"/>
          <p:cNvSpPr txBox="1"/>
          <p:nvPr/>
        </p:nvSpPr>
        <p:spPr>
          <a:xfrm>
            <a:off x="764400" y="1078650"/>
            <a:ext cx="7615200" cy="29862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a:latin typeface="Montserrat"/>
                <a:ea typeface="Montserrat"/>
                <a:cs typeface="Montserrat"/>
                <a:sym typeface="Montserrat"/>
              </a:rPr>
              <a:t>"My name is Daniel Smith. I am a full stack developer. Coming to my skills I know CSS, HTML, JS. Also, I have mastered React and Node.js. I have been coding for 10 months and during this time I have done 3 successful team projects and 2 individual ones. Due to this I am good at core technical skills, organizational ethics and discipline. My goal is to get a job in a reputed company like yours where I can use my skills and knowledge to deliver good results in the long term. I am eager to achieve a good position in the company to scale up the organization’s production and growth rate and at the same time for my personal career growth as well. That’s all about me. And yes, thanks for the opportunity given to introduce myself!"</a:t>
            </a:r>
            <a:endParaRPr>
              <a:latin typeface="Montserrat"/>
              <a:ea typeface="Montserrat"/>
              <a:cs typeface="Montserrat"/>
              <a:sym typeface="Montserrat"/>
            </a:endParaRPr>
          </a:p>
        </p:txBody>
      </p:sp>
      <p:sp>
        <p:nvSpPr>
          <p:cNvPr id="351" name="Google Shape;351;p67"/>
          <p:cNvSpPr txBox="1"/>
          <p:nvPr/>
        </p:nvSpPr>
        <p:spPr>
          <a:xfrm>
            <a:off x="3674750" y="447500"/>
            <a:ext cx="15456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Montserrat ExtraBold"/>
                <a:ea typeface="Montserrat ExtraBold"/>
                <a:cs typeface="Montserrat ExtraBold"/>
                <a:sym typeface="Montserrat ExtraBold"/>
              </a:rPr>
              <a:t>EXAMPLE</a:t>
            </a:r>
            <a:endParaRPr sz="1900">
              <a:solidFill>
                <a:schemeClr val="dk1"/>
              </a:solidFill>
              <a:latin typeface="Montserrat ExtraBold"/>
              <a:ea typeface="Montserrat ExtraBold"/>
              <a:cs typeface="Montserrat ExtraBold"/>
              <a:sym typeface="Montserrat ExtraBo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55" name="Shape 355"/>
        <p:cNvGrpSpPr/>
        <p:nvPr/>
      </p:nvGrpSpPr>
      <p:grpSpPr>
        <a:xfrm>
          <a:off x="0" y="0"/>
          <a:ext cx="0" cy="0"/>
          <a:chOff x="0" y="0"/>
          <a:chExt cx="0" cy="0"/>
        </a:xfrm>
      </p:grpSpPr>
      <p:sp>
        <p:nvSpPr>
          <p:cNvPr id="356" name="Google Shape;356;p68"/>
          <p:cNvSpPr txBox="1"/>
          <p:nvPr/>
        </p:nvSpPr>
        <p:spPr>
          <a:xfrm>
            <a:off x="401250" y="1251900"/>
            <a:ext cx="8341500" cy="26553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Clr>
                <a:schemeClr val="dk1"/>
              </a:buClr>
              <a:buSzPts val="1700"/>
              <a:buFont typeface="Montserrat"/>
              <a:buAutoNum type="arabicPeriod"/>
            </a:pPr>
            <a:r>
              <a:rPr lang="en" sz="1700">
                <a:solidFill>
                  <a:schemeClr val="dk1"/>
                </a:solidFill>
                <a:latin typeface="Montserrat"/>
                <a:ea typeface="Montserrat"/>
                <a:cs typeface="Montserrat"/>
                <a:sym typeface="Montserrat"/>
              </a:rPr>
              <a:t>Answer the interview question </a:t>
            </a:r>
            <a:r>
              <a:rPr b="1" lang="en" sz="1700">
                <a:latin typeface="Montserrat"/>
                <a:ea typeface="Montserrat"/>
                <a:cs typeface="Montserrat"/>
                <a:sym typeface="Montserrat"/>
              </a:rPr>
              <a:t>Tell me about yourself</a:t>
            </a:r>
            <a:endParaRPr sz="17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 sz="1700">
                <a:solidFill>
                  <a:schemeClr val="dk1"/>
                </a:solidFill>
                <a:latin typeface="Montserrat"/>
                <a:ea typeface="Montserrat"/>
                <a:cs typeface="Montserrat"/>
                <a:sym typeface="Montserrat"/>
              </a:rPr>
              <a:t>(see pr. slides) and send to your teacher for proofreading</a:t>
            </a:r>
            <a:endParaRPr sz="1700">
              <a:solidFill>
                <a:schemeClr val="dk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AutoNum type="arabicPeriod"/>
            </a:pPr>
            <a:r>
              <a:rPr lang="en" sz="1700">
                <a:solidFill>
                  <a:schemeClr val="dk1"/>
                </a:solidFill>
                <a:latin typeface="Montserrat"/>
                <a:ea typeface="Montserrat"/>
                <a:cs typeface="Montserrat"/>
                <a:sym typeface="Montserrat"/>
              </a:rPr>
              <a:t>Learn the glossary for the next lesson</a:t>
            </a:r>
            <a:endParaRPr sz="1700">
              <a:solidFill>
                <a:schemeClr val="dk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AutoNum type="arabicPeriod"/>
            </a:pPr>
            <a:r>
              <a:rPr lang="en" sz="1700">
                <a:solidFill>
                  <a:schemeClr val="dk1"/>
                </a:solidFill>
                <a:latin typeface="Montserrat"/>
                <a:ea typeface="Montserrat"/>
                <a:cs typeface="Montserrat"/>
                <a:sym typeface="Montserrat"/>
              </a:rPr>
              <a:t>Revise the glossary and presentation for this lesson</a:t>
            </a:r>
            <a:endParaRPr sz="1700">
              <a:solidFill>
                <a:schemeClr val="dk1"/>
              </a:solidFill>
              <a:latin typeface="Montserrat"/>
              <a:ea typeface="Montserrat"/>
              <a:cs typeface="Montserrat"/>
              <a:sym typeface="Montserrat"/>
            </a:endParaRPr>
          </a:p>
          <a:p>
            <a:pPr indent="0" lvl="0" marL="457200" rtl="0" algn="l">
              <a:lnSpc>
                <a:spcPct val="150000"/>
              </a:lnSpc>
              <a:spcBef>
                <a:spcPts val="0"/>
              </a:spcBef>
              <a:spcAft>
                <a:spcPts val="0"/>
              </a:spcAft>
              <a:buNone/>
            </a:pPr>
            <a:r>
              <a:t/>
            </a:r>
            <a:endParaRPr sz="15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
                <a:solidFill>
                  <a:schemeClr val="dk1"/>
                </a:solidFill>
                <a:latin typeface="Montserrat"/>
                <a:ea typeface="Montserrat"/>
                <a:cs typeface="Montserrat"/>
                <a:sym typeface="Montserrat"/>
              </a:rPr>
              <a:t>Find out more about:</a:t>
            </a:r>
            <a:endParaRPr b="1"/>
          </a:p>
          <a:p>
            <a:pPr indent="0" lvl="0" marL="0" marR="0" rtl="0" algn="l">
              <a:lnSpc>
                <a:spcPct val="150000"/>
              </a:lnSpc>
              <a:spcBef>
                <a:spcPts val="0"/>
              </a:spcBef>
              <a:spcAft>
                <a:spcPts val="0"/>
              </a:spcAft>
              <a:buNone/>
            </a:pPr>
            <a:r>
              <a:rPr lang="en" sz="1500" u="sng">
                <a:solidFill>
                  <a:schemeClr val="hlink"/>
                </a:solidFill>
                <a:latin typeface="Montserrat"/>
                <a:ea typeface="Montserrat"/>
                <a:cs typeface="Montserrat"/>
                <a:sym typeface="Montserrat"/>
                <a:hlinkClick r:id="rId3"/>
              </a:rPr>
              <a:t>Why People Fail Interviews: Top 13 Mistakes – Career Sidekick</a:t>
            </a:r>
            <a:endParaRPr u="sng">
              <a:solidFill>
                <a:srgbClr val="5352F5"/>
              </a:solidFill>
              <a:latin typeface="Montserrat"/>
              <a:ea typeface="Montserrat"/>
              <a:cs typeface="Montserrat"/>
              <a:sym typeface="Montserrat"/>
            </a:endParaRPr>
          </a:p>
        </p:txBody>
      </p:sp>
      <p:sp>
        <p:nvSpPr>
          <p:cNvPr id="357" name="Google Shape;357;p68"/>
          <p:cNvSpPr/>
          <p:nvPr/>
        </p:nvSpPr>
        <p:spPr>
          <a:xfrm>
            <a:off x="2985750" y="171500"/>
            <a:ext cx="3172500" cy="480900"/>
          </a:xfrm>
          <a:prstGeom prst="roundRect">
            <a:avLst>
              <a:gd fmla="val 16667" name="adj"/>
            </a:avLst>
          </a:prstGeom>
          <a:solidFill>
            <a:schemeClr val="dk2"/>
          </a:solidFill>
          <a:ln cap="flat" cmpd="sng" w="28575">
            <a:solidFill>
              <a:srgbClr val="FF6B08"/>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2000">
                <a:solidFill>
                  <a:srgbClr val="04102F"/>
                </a:solidFill>
                <a:latin typeface="Montserrat"/>
                <a:ea typeface="Montserrat"/>
                <a:cs typeface="Montserrat"/>
                <a:sym typeface="Montserrat"/>
              </a:rPr>
              <a:t>Homework</a:t>
            </a:r>
            <a:endParaRPr>
              <a:solidFill>
                <a:srgbClr val="04102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361" name="Shape 361"/>
        <p:cNvGrpSpPr/>
        <p:nvPr/>
      </p:nvGrpSpPr>
      <p:grpSpPr>
        <a:xfrm>
          <a:off x="0" y="0"/>
          <a:ext cx="0" cy="0"/>
          <a:chOff x="0" y="0"/>
          <a:chExt cx="0" cy="0"/>
        </a:xfrm>
      </p:grpSpPr>
      <p:sp>
        <p:nvSpPr>
          <p:cNvPr id="362" name="Google Shape;362;p69"/>
          <p:cNvSpPr txBox="1"/>
          <p:nvPr/>
        </p:nvSpPr>
        <p:spPr>
          <a:xfrm>
            <a:off x="3122200" y="1267375"/>
            <a:ext cx="6021900" cy="20493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None/>
            </a:pPr>
            <a:r>
              <a:t/>
            </a:r>
            <a:endParaRPr b="1" sz="235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solidFill>
                  <a:schemeClr val="dk1"/>
                </a:solidFill>
                <a:latin typeface="Montserrat"/>
                <a:ea typeface="Montserrat"/>
                <a:cs typeface="Montserrat"/>
                <a:sym typeface="Montserrat"/>
              </a:rPr>
              <a:t>What have you learnt this lesson?</a:t>
            </a:r>
            <a:endParaRPr b="1" sz="235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solidFill>
                  <a:schemeClr val="accent1"/>
                </a:solidFill>
                <a:latin typeface="Montserrat"/>
                <a:ea typeface="Montserrat"/>
                <a:cs typeface="Montserrat"/>
                <a:sym typeface="Montserrat"/>
              </a:rPr>
              <a:t>I can:</a:t>
            </a:r>
            <a:endParaRPr b="1" sz="2350">
              <a:solidFill>
                <a:schemeClr val="accent1"/>
              </a:solidFill>
              <a:latin typeface="Montserrat"/>
              <a:ea typeface="Montserrat"/>
              <a:cs typeface="Montserrat"/>
              <a:sym typeface="Montserrat"/>
            </a:endParaRPr>
          </a:p>
          <a:p>
            <a:pPr indent="-336550" lvl="0" marL="457200" rtl="0" algn="l">
              <a:lnSpc>
                <a:spcPct val="150000"/>
              </a:lnSpc>
              <a:spcBef>
                <a:spcPts val="0"/>
              </a:spcBef>
              <a:spcAft>
                <a:spcPts val="0"/>
              </a:spcAft>
              <a:buSzPts val="1700"/>
              <a:buFont typeface="Montserrat"/>
              <a:buChar char="●"/>
            </a:pPr>
            <a:r>
              <a:rPr lang="en" sz="1700">
                <a:latin typeface="Montserrat"/>
                <a:ea typeface="Montserrat"/>
                <a:cs typeface="Montserrat"/>
                <a:sym typeface="Montserrat"/>
              </a:rPr>
              <a:t>answer the question: “Tell me about yourself”</a:t>
            </a:r>
            <a:endParaRPr sz="1700">
              <a:latin typeface="Montserrat"/>
              <a:ea typeface="Montserrat"/>
              <a:cs typeface="Montserrat"/>
              <a:sym typeface="Montserrat"/>
            </a:endParaRPr>
          </a:p>
          <a:p>
            <a:pPr indent="-336550" lvl="0" marL="457200" rtl="0" algn="l">
              <a:lnSpc>
                <a:spcPct val="150000"/>
              </a:lnSpc>
              <a:spcBef>
                <a:spcPts val="0"/>
              </a:spcBef>
              <a:spcAft>
                <a:spcPts val="0"/>
              </a:spcAft>
              <a:buSzPts val="1700"/>
              <a:buFont typeface="Montserrat"/>
              <a:buChar char="●"/>
            </a:pPr>
            <a:r>
              <a:rPr lang="en" sz="1700">
                <a:latin typeface="Montserrat"/>
                <a:ea typeface="Montserrat"/>
                <a:cs typeface="Montserrat"/>
                <a:sym typeface="Montserrat"/>
              </a:rPr>
              <a:t>understand the reasons why people fail job interviews</a:t>
            </a:r>
            <a:endParaRPr sz="2000">
              <a:solidFill>
                <a:schemeClr val="dk1"/>
              </a:solidFill>
              <a:latin typeface="Montserrat"/>
              <a:ea typeface="Montserrat"/>
              <a:cs typeface="Montserrat"/>
              <a:sym typeface="Montserrat"/>
            </a:endParaRPr>
          </a:p>
        </p:txBody>
      </p:sp>
      <p:sp>
        <p:nvSpPr>
          <p:cNvPr id="363" name="Google Shape;363;p69"/>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4" name="Google Shape;364;p69"/>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pic>
        <p:nvPicPr>
          <p:cNvPr id="365" name="Google Shape;365;p69"/>
          <p:cNvPicPr preferRelativeResize="0"/>
          <p:nvPr/>
        </p:nvPicPr>
        <p:blipFill>
          <a:blip r:embed="rId4">
            <a:alphaModFix/>
          </a:blip>
          <a:stretch>
            <a:fillRect/>
          </a:stretch>
        </p:blipFill>
        <p:spPr>
          <a:xfrm>
            <a:off x="7971886" y="310149"/>
            <a:ext cx="467334" cy="467350"/>
          </a:xfrm>
          <a:prstGeom prst="rect">
            <a:avLst/>
          </a:prstGeom>
          <a:noFill/>
          <a:ln>
            <a:noFill/>
          </a:ln>
        </p:spPr>
      </p:pic>
      <p:cxnSp>
        <p:nvCxnSpPr>
          <p:cNvPr id="366" name="Google Shape;366;p69"/>
          <p:cNvCxnSpPr/>
          <p:nvPr/>
        </p:nvCxnSpPr>
        <p:spPr>
          <a:xfrm>
            <a:off x="7829625" y="4668525"/>
            <a:ext cx="609600" cy="0"/>
          </a:xfrm>
          <a:prstGeom prst="straightConnector1">
            <a:avLst/>
          </a:prstGeom>
          <a:noFill/>
          <a:ln cap="flat" cmpd="sng" w="9525">
            <a:solidFill>
              <a:srgbClr val="999999"/>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70"/>
          <p:cNvSpPr txBox="1"/>
          <p:nvPr/>
        </p:nvSpPr>
        <p:spPr>
          <a:xfrm>
            <a:off x="360950" y="598550"/>
            <a:ext cx="8238600" cy="132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accent1"/>
                </a:solidFill>
                <a:latin typeface="Montserrat ExtraBold"/>
                <a:ea typeface="Montserrat ExtraBold"/>
                <a:cs typeface="Montserrat ExtraBold"/>
                <a:sym typeface="Montserrat ExtraBold"/>
              </a:rPr>
              <a:t>Useful links:</a:t>
            </a:r>
            <a:endParaRPr sz="2000">
              <a:solidFill>
                <a:schemeClr val="accent1"/>
              </a:solidFill>
              <a:latin typeface="Montserrat ExtraBold"/>
              <a:ea typeface="Montserrat ExtraBold"/>
              <a:cs typeface="Montserrat ExtraBold"/>
              <a:sym typeface="Montserrat ExtraBold"/>
            </a:endParaRPr>
          </a:p>
          <a:p>
            <a:pPr indent="0" lvl="0" marL="0" rtl="0" algn="l">
              <a:spcBef>
                <a:spcPts val="0"/>
              </a:spcBef>
              <a:spcAft>
                <a:spcPts val="0"/>
              </a:spcAft>
              <a:buNone/>
            </a:pPr>
            <a:r>
              <a:t/>
            </a:r>
            <a:endParaRPr sz="1900">
              <a:latin typeface="Montserrat ExtraBold"/>
              <a:ea typeface="Montserrat ExtraBold"/>
              <a:cs typeface="Montserrat ExtraBold"/>
              <a:sym typeface="Montserrat ExtraBold"/>
            </a:endParaRPr>
          </a:p>
          <a:p>
            <a:pPr indent="0" lvl="0" marL="0" rtl="0" algn="l">
              <a:spcBef>
                <a:spcPts val="0"/>
              </a:spcBef>
              <a:spcAft>
                <a:spcPts val="0"/>
              </a:spcAft>
              <a:buNone/>
            </a:pPr>
            <a:r>
              <a:rPr b="1" lang="en" sz="1800">
                <a:latin typeface="Montserrat"/>
                <a:ea typeface="Montserrat"/>
                <a:cs typeface="Montserrat"/>
                <a:sym typeface="Montserrat"/>
              </a:rPr>
              <a:t>Video</a:t>
            </a:r>
            <a:r>
              <a:rPr b="1" lang="en" sz="1800">
                <a:latin typeface="Montserrat"/>
                <a:ea typeface="Montserrat"/>
                <a:cs typeface="Montserrat"/>
                <a:sym typeface="Montserrat"/>
              </a:rPr>
              <a:t>:</a:t>
            </a:r>
            <a:endParaRPr b="1" sz="1800">
              <a:latin typeface="Montserrat"/>
              <a:ea typeface="Montserrat"/>
              <a:cs typeface="Montserrat"/>
              <a:sym typeface="Montserrat"/>
            </a:endParaRPr>
          </a:p>
          <a:p>
            <a:pPr indent="0" lvl="0" marL="0" rtl="0" algn="l">
              <a:spcBef>
                <a:spcPts val="0"/>
              </a:spcBef>
              <a:spcAft>
                <a:spcPts val="0"/>
              </a:spcAft>
              <a:buNone/>
            </a:pPr>
            <a:r>
              <a:rPr lang="en" sz="1700" u="sng">
                <a:solidFill>
                  <a:schemeClr val="hlink"/>
                </a:solidFill>
                <a:latin typeface="Montserrat"/>
                <a:ea typeface="Montserrat"/>
                <a:cs typeface="Montserrat"/>
                <a:sym typeface="Montserrat"/>
                <a:hlinkClick r:id="rId3"/>
              </a:rPr>
              <a:t>Tell Me About Yourself - Job Interview</a:t>
            </a:r>
            <a:r>
              <a:rPr lang="en" sz="1700">
                <a:latin typeface="Montserrat"/>
                <a:ea typeface="Montserrat"/>
                <a:cs typeface="Montserrat"/>
                <a:sym typeface="Montserrat"/>
              </a:rPr>
              <a:t> </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72" name="Shape 172"/>
        <p:cNvGrpSpPr/>
        <p:nvPr/>
      </p:nvGrpSpPr>
      <p:grpSpPr>
        <a:xfrm>
          <a:off x="0" y="0"/>
          <a:ext cx="0" cy="0"/>
          <a:chOff x="0" y="0"/>
          <a:chExt cx="0" cy="0"/>
        </a:xfrm>
      </p:grpSpPr>
      <p:sp>
        <p:nvSpPr>
          <p:cNvPr id="173" name="Google Shape;173;p44"/>
          <p:cNvSpPr/>
          <p:nvPr/>
        </p:nvSpPr>
        <p:spPr>
          <a:xfrm>
            <a:off x="1379475" y="1618325"/>
            <a:ext cx="6244500" cy="24003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4"/>
          <p:cNvSpPr txBox="1"/>
          <p:nvPr/>
        </p:nvSpPr>
        <p:spPr>
          <a:xfrm>
            <a:off x="1735125" y="956400"/>
            <a:ext cx="5533200" cy="554100"/>
          </a:xfrm>
          <a:prstGeom prst="rect">
            <a:avLst/>
          </a:prstGeom>
          <a:noFill/>
          <a:ln>
            <a:noFill/>
          </a:ln>
        </p:spPr>
        <p:txBody>
          <a:bodyPr anchorCtr="0" anchor="t" bIns="91425" lIns="91425" spcFirstLastPara="1" rIns="91425" wrap="square" tIns="91425">
            <a:spAutoFit/>
          </a:bodyPr>
          <a:lstStyle/>
          <a:p>
            <a:pPr indent="3556" lvl="0" marL="58610" marR="68924" rtl="0" algn="l">
              <a:lnSpc>
                <a:spcPct val="99960"/>
              </a:lnSpc>
              <a:spcBef>
                <a:spcPts val="0"/>
              </a:spcBef>
              <a:spcAft>
                <a:spcPts val="0"/>
              </a:spcAft>
              <a:buNone/>
            </a:pPr>
            <a:r>
              <a:rPr lang="en" sz="2400">
                <a:solidFill>
                  <a:schemeClr val="dk1"/>
                </a:solidFill>
                <a:latin typeface="Montserrat ExtraBold"/>
                <a:ea typeface="Montserrat ExtraBold"/>
                <a:cs typeface="Montserrat ExtraBold"/>
                <a:sym typeface="Montserrat ExtraBold"/>
              </a:rPr>
              <a:t>Choose any number from 1 to 3. </a:t>
            </a:r>
            <a:endParaRPr sz="2800">
              <a:solidFill>
                <a:schemeClr val="dk1"/>
              </a:solidFill>
            </a:endParaRPr>
          </a:p>
        </p:txBody>
      </p:sp>
      <p:sp>
        <p:nvSpPr>
          <p:cNvPr id="175" name="Google Shape;175;p44"/>
          <p:cNvSpPr txBox="1"/>
          <p:nvPr/>
        </p:nvSpPr>
        <p:spPr>
          <a:xfrm>
            <a:off x="2035400" y="1934150"/>
            <a:ext cx="51975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600">
                <a:solidFill>
                  <a:srgbClr val="FF6B08"/>
                </a:solidFill>
                <a:latin typeface="Montserrat"/>
                <a:ea typeface="Montserrat"/>
                <a:cs typeface="Montserrat"/>
                <a:sym typeface="Montserrat"/>
              </a:rPr>
              <a:t>1    2    3</a:t>
            </a:r>
            <a:endParaRPr b="1" sz="9600">
              <a:solidFill>
                <a:srgbClr val="FF6B08"/>
              </a:solidFill>
              <a:latin typeface="Montserrat"/>
              <a:ea typeface="Montserrat"/>
              <a:cs typeface="Montserrat"/>
              <a:sym typeface="Montserra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71"/>
          <p:cNvSpPr/>
          <p:nvPr/>
        </p:nvSpPr>
        <p:spPr>
          <a:xfrm>
            <a:off x="2634500" y="1728975"/>
            <a:ext cx="3875100" cy="1685700"/>
          </a:xfrm>
          <a:prstGeom prst="rect">
            <a:avLst/>
          </a:prstGeom>
          <a:solidFill>
            <a:srgbClr val="FF6B08"/>
          </a:solidFill>
          <a:ln>
            <a:noFill/>
          </a:ln>
          <a:effectLst>
            <a:outerShdw blurRad="762000" rotWithShape="0" algn="t" dir="5400000" dist="254000">
              <a:srgbClr val="000000">
                <a:alpha val="40000"/>
              </a:srgbClr>
            </a:outerShdw>
          </a:effectLst>
        </p:spPr>
        <p:txBody>
          <a:bodyPr anchorCtr="0" anchor="ctr" bIns="45700" lIns="91425" spcFirstLastPara="1" rIns="360000" wrap="square" tIns="45700">
            <a:noAutofit/>
          </a:bodyPr>
          <a:lstStyle/>
          <a:p>
            <a:pPr indent="0" lvl="0" marL="0" marR="0" rtl="0" algn="r">
              <a:spcBef>
                <a:spcPts val="0"/>
              </a:spcBef>
              <a:spcAft>
                <a:spcPts val="0"/>
              </a:spcAft>
              <a:buNone/>
            </a:pPr>
            <a:r>
              <a:t/>
            </a:r>
            <a:endParaRPr b="1" i="0" sz="1400" u="none" cap="none" strike="noStrike">
              <a:solidFill>
                <a:srgbClr val="F0F0F0"/>
              </a:solidFill>
              <a:latin typeface="Open Sans"/>
              <a:ea typeface="Open Sans"/>
              <a:cs typeface="Open Sans"/>
              <a:sym typeface="Open Sans"/>
            </a:endParaRPr>
          </a:p>
        </p:txBody>
      </p:sp>
      <p:sp>
        <p:nvSpPr>
          <p:cNvPr id="377" name="Google Shape;377;p71"/>
          <p:cNvSpPr txBox="1"/>
          <p:nvPr/>
        </p:nvSpPr>
        <p:spPr>
          <a:xfrm>
            <a:off x="3011425" y="1766250"/>
            <a:ext cx="4117800" cy="1611000"/>
          </a:xfrm>
          <a:prstGeom prst="rect">
            <a:avLst/>
          </a:prstGeom>
          <a:noFill/>
          <a:ln>
            <a:noFill/>
          </a:ln>
        </p:spPr>
        <p:txBody>
          <a:bodyPr anchorCtr="0" anchor="ctr" bIns="0" lIns="0" spcFirstLastPara="1" rIns="0" wrap="square" tIns="0">
            <a:noAutofit/>
          </a:bodyPr>
          <a:lstStyle/>
          <a:p>
            <a:pPr indent="0" lvl="0" marL="0" rtl="0" algn="l">
              <a:lnSpc>
                <a:spcPct val="80000"/>
              </a:lnSpc>
              <a:spcBef>
                <a:spcPts val="0"/>
              </a:spcBef>
              <a:spcAft>
                <a:spcPts val="0"/>
              </a:spcAft>
              <a:buNone/>
            </a:pPr>
            <a:r>
              <a:rPr b="1" lang="en" sz="4000">
                <a:solidFill>
                  <a:srgbClr val="FFFFFF"/>
                </a:solidFill>
                <a:latin typeface="Montserrat"/>
                <a:ea typeface="Montserrat"/>
                <a:cs typeface="Montserrat"/>
                <a:sym typeface="Montserrat"/>
              </a:rPr>
              <a:t>Thank you!</a:t>
            </a:r>
            <a:endParaRPr b="1" sz="4000">
              <a:solidFill>
                <a:srgbClr val="FFFFFF"/>
              </a:solidFill>
              <a:latin typeface="Montserrat"/>
              <a:ea typeface="Montserrat"/>
              <a:cs typeface="Montserrat"/>
              <a:sym typeface="Montserrat"/>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79" name="Shape 179"/>
        <p:cNvGrpSpPr/>
        <p:nvPr/>
      </p:nvGrpSpPr>
      <p:grpSpPr>
        <a:xfrm>
          <a:off x="0" y="0"/>
          <a:ext cx="0" cy="0"/>
          <a:chOff x="0" y="0"/>
          <a:chExt cx="0" cy="0"/>
        </a:xfrm>
      </p:grpSpPr>
      <p:sp>
        <p:nvSpPr>
          <p:cNvPr id="180" name="Google Shape;180;p45"/>
          <p:cNvSpPr/>
          <p:nvPr/>
        </p:nvSpPr>
        <p:spPr>
          <a:xfrm>
            <a:off x="1379475" y="1618325"/>
            <a:ext cx="6244500" cy="24003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5"/>
          <p:cNvSpPr txBox="1"/>
          <p:nvPr/>
        </p:nvSpPr>
        <p:spPr>
          <a:xfrm>
            <a:off x="2035400" y="1934150"/>
            <a:ext cx="51975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600">
                <a:solidFill>
                  <a:srgbClr val="FF6B08"/>
                </a:solidFill>
                <a:latin typeface="Montserrat"/>
                <a:ea typeface="Montserrat"/>
                <a:cs typeface="Montserrat"/>
                <a:sym typeface="Montserrat"/>
              </a:rPr>
              <a:t>1    2    3</a:t>
            </a:r>
            <a:endParaRPr b="1" sz="9600">
              <a:solidFill>
                <a:srgbClr val="FF6B08"/>
              </a:solidFill>
              <a:latin typeface="Montserrat"/>
              <a:ea typeface="Montserrat"/>
              <a:cs typeface="Montserrat"/>
              <a:sym typeface="Montserrat"/>
            </a:endParaRPr>
          </a:p>
        </p:txBody>
      </p:sp>
      <p:sp>
        <p:nvSpPr>
          <p:cNvPr id="182" name="Google Shape;182;p45"/>
          <p:cNvSpPr txBox="1"/>
          <p:nvPr/>
        </p:nvSpPr>
        <p:spPr>
          <a:xfrm>
            <a:off x="1576675" y="794075"/>
            <a:ext cx="5725800" cy="800400"/>
          </a:xfrm>
          <a:prstGeom prst="rect">
            <a:avLst/>
          </a:prstGeom>
          <a:noFill/>
          <a:ln>
            <a:noFill/>
          </a:ln>
        </p:spPr>
        <p:txBody>
          <a:bodyPr anchorCtr="0" anchor="t" bIns="91425" lIns="91425" spcFirstLastPara="1" rIns="91425" wrap="square" tIns="91425">
            <a:spAutoFit/>
          </a:bodyPr>
          <a:lstStyle/>
          <a:p>
            <a:pPr indent="3556" lvl="0" marL="58610" marR="68924" rtl="0" algn="l">
              <a:lnSpc>
                <a:spcPct val="99960"/>
              </a:lnSpc>
              <a:spcBef>
                <a:spcPts val="0"/>
              </a:spcBef>
              <a:spcAft>
                <a:spcPts val="0"/>
              </a:spcAft>
              <a:buNone/>
            </a:pPr>
            <a:r>
              <a:rPr lang="en" sz="2000">
                <a:solidFill>
                  <a:schemeClr val="dk1"/>
                </a:solidFill>
                <a:latin typeface="Montserrat ExtraBold"/>
                <a:ea typeface="Montserrat ExtraBold"/>
                <a:cs typeface="Montserrat ExtraBold"/>
                <a:sym typeface="Montserrat ExtraBold"/>
              </a:rPr>
              <a:t>This  number is a number of facts that you have to say about yourself.</a:t>
            </a:r>
            <a:r>
              <a:rPr lang="en" sz="2000">
                <a:solidFill>
                  <a:schemeClr val="dk1"/>
                </a:solidFill>
                <a:latin typeface="Helvetica Neue"/>
                <a:ea typeface="Helvetica Neue"/>
                <a:cs typeface="Helvetica Neue"/>
                <a:sym typeface="Helvetica Neue"/>
              </a:rPr>
              <a:t>  </a:t>
            </a:r>
            <a:endParaRPr sz="24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86" name="Shape 186"/>
        <p:cNvGrpSpPr/>
        <p:nvPr/>
      </p:nvGrpSpPr>
      <p:grpSpPr>
        <a:xfrm>
          <a:off x="0" y="0"/>
          <a:ext cx="0" cy="0"/>
          <a:chOff x="0" y="0"/>
          <a:chExt cx="0" cy="0"/>
        </a:xfrm>
      </p:grpSpPr>
      <p:sp>
        <p:nvSpPr>
          <p:cNvPr id="187" name="Google Shape;187;p46"/>
          <p:cNvSpPr txBox="1"/>
          <p:nvPr/>
        </p:nvSpPr>
        <p:spPr>
          <a:xfrm>
            <a:off x="3293725" y="376825"/>
            <a:ext cx="5085900" cy="3174900"/>
          </a:xfrm>
          <a:prstGeom prst="rect">
            <a:avLst/>
          </a:prstGeom>
          <a:noFill/>
          <a:ln>
            <a:noFill/>
          </a:ln>
        </p:spPr>
        <p:txBody>
          <a:bodyPr anchorCtr="0" anchor="ctr" bIns="91425" lIns="0" spcFirstLastPara="1" rIns="91425" wrap="square" tIns="91425">
            <a:noAutofit/>
          </a:bodyPr>
          <a:lstStyle/>
          <a:p>
            <a:pPr indent="0" lvl="0" marL="0" rtl="0" algn="l">
              <a:lnSpc>
                <a:spcPct val="130000"/>
              </a:lnSpc>
              <a:spcBef>
                <a:spcPts val="1000"/>
              </a:spcBef>
              <a:spcAft>
                <a:spcPts val="0"/>
              </a:spcAft>
              <a:buNone/>
            </a:pPr>
            <a:r>
              <a:rPr b="1" lang="en" sz="3200">
                <a:solidFill>
                  <a:schemeClr val="accent1"/>
                </a:solidFill>
                <a:latin typeface="Montserrat"/>
                <a:ea typeface="Montserrat"/>
                <a:cs typeface="Montserrat"/>
                <a:sym typeface="Montserrat"/>
              </a:rPr>
              <a:t>Lesson Plan:</a:t>
            </a:r>
            <a:endParaRPr b="1" sz="3200">
              <a:solidFill>
                <a:schemeClr val="accent1"/>
              </a:solidFill>
              <a:latin typeface="Montserrat"/>
              <a:ea typeface="Montserrat"/>
              <a:cs typeface="Montserrat"/>
              <a:sym typeface="Montserrat"/>
            </a:endParaRPr>
          </a:p>
          <a:p>
            <a:pPr indent="-336550" lvl="0" marL="457200" rtl="0" algn="l">
              <a:lnSpc>
                <a:spcPct val="150000"/>
              </a:lnSpc>
              <a:spcBef>
                <a:spcPts val="1000"/>
              </a:spcBef>
              <a:spcAft>
                <a:spcPts val="0"/>
              </a:spcAft>
              <a:buClr>
                <a:srgbClr val="222222"/>
              </a:buClr>
              <a:buSzPts val="1700"/>
              <a:buFont typeface="Montserrat"/>
              <a:buChar char="-"/>
            </a:pPr>
            <a:r>
              <a:rPr lang="en" sz="1700">
                <a:solidFill>
                  <a:srgbClr val="222222"/>
                </a:solidFill>
                <a:latin typeface="Montserrat"/>
                <a:ea typeface="Montserrat"/>
                <a:cs typeface="Montserrat"/>
                <a:sym typeface="Montserrat"/>
              </a:rPr>
              <a:t>Study how to answer the question: </a:t>
            </a:r>
            <a:endParaRPr sz="1700">
              <a:solidFill>
                <a:srgbClr val="222222"/>
              </a:solidFill>
              <a:latin typeface="Montserrat"/>
              <a:ea typeface="Montserrat"/>
              <a:cs typeface="Montserrat"/>
              <a:sym typeface="Montserrat"/>
            </a:endParaRPr>
          </a:p>
          <a:p>
            <a:pPr indent="0" lvl="0" marL="457200" rtl="0" algn="l">
              <a:lnSpc>
                <a:spcPct val="150000"/>
              </a:lnSpc>
              <a:spcBef>
                <a:spcPts val="0"/>
              </a:spcBef>
              <a:spcAft>
                <a:spcPts val="0"/>
              </a:spcAft>
              <a:buNone/>
            </a:pPr>
            <a:r>
              <a:rPr lang="en" sz="1700">
                <a:solidFill>
                  <a:srgbClr val="222222"/>
                </a:solidFill>
                <a:latin typeface="Montserrat"/>
                <a:ea typeface="Montserrat"/>
                <a:cs typeface="Montserrat"/>
                <a:sym typeface="Montserrat"/>
              </a:rPr>
              <a:t>“Tell me about yourself”</a:t>
            </a:r>
            <a:endParaRPr sz="1700">
              <a:solidFill>
                <a:srgbClr val="222222"/>
              </a:solidFill>
              <a:latin typeface="Montserrat"/>
              <a:ea typeface="Montserrat"/>
              <a:cs typeface="Montserrat"/>
              <a:sym typeface="Montserrat"/>
            </a:endParaRPr>
          </a:p>
          <a:p>
            <a:pPr indent="-336550" lvl="0" marL="457200" rtl="0" algn="l">
              <a:lnSpc>
                <a:spcPct val="150000"/>
              </a:lnSpc>
              <a:spcBef>
                <a:spcPts val="0"/>
              </a:spcBef>
              <a:spcAft>
                <a:spcPts val="0"/>
              </a:spcAft>
              <a:buClr>
                <a:srgbClr val="222222"/>
              </a:buClr>
              <a:buSzPts val="1700"/>
              <a:buFont typeface="Montserrat"/>
              <a:buChar char="-"/>
            </a:pPr>
            <a:r>
              <a:rPr lang="en" sz="1700">
                <a:solidFill>
                  <a:schemeClr val="dk1"/>
                </a:solidFill>
                <a:latin typeface="Montserrat"/>
                <a:ea typeface="Montserrat"/>
                <a:cs typeface="Montserrat"/>
                <a:sym typeface="Montserrat"/>
              </a:rPr>
              <a:t>Discuss the reasons why people fail job interviews</a:t>
            </a:r>
            <a:endParaRPr sz="1700">
              <a:solidFill>
                <a:srgbClr val="222222"/>
              </a:solidFill>
              <a:latin typeface="Montserrat"/>
              <a:ea typeface="Montserrat"/>
              <a:cs typeface="Montserrat"/>
              <a:sym typeface="Montserrat"/>
            </a:endParaRPr>
          </a:p>
        </p:txBody>
      </p:sp>
      <p:sp>
        <p:nvSpPr>
          <p:cNvPr id="188" name="Google Shape;188;p46"/>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9" name="Google Shape;189;p46"/>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93" name="Shape 193"/>
        <p:cNvGrpSpPr/>
        <p:nvPr/>
      </p:nvGrpSpPr>
      <p:grpSpPr>
        <a:xfrm>
          <a:off x="0" y="0"/>
          <a:ext cx="0" cy="0"/>
          <a:chOff x="0" y="0"/>
          <a:chExt cx="0" cy="0"/>
        </a:xfrm>
      </p:grpSpPr>
      <p:pic>
        <p:nvPicPr>
          <p:cNvPr id="194" name="Google Shape;194;p47"/>
          <p:cNvPicPr preferRelativeResize="0"/>
          <p:nvPr/>
        </p:nvPicPr>
        <p:blipFill>
          <a:blip r:embed="rId3">
            <a:alphaModFix/>
          </a:blip>
          <a:stretch>
            <a:fillRect/>
          </a:stretch>
        </p:blipFill>
        <p:spPr>
          <a:xfrm>
            <a:off x="523374" y="883263"/>
            <a:ext cx="4992099" cy="3744074"/>
          </a:xfrm>
          <a:prstGeom prst="rect">
            <a:avLst/>
          </a:prstGeom>
          <a:noFill/>
          <a:ln>
            <a:noFill/>
          </a:ln>
        </p:spPr>
      </p:pic>
      <p:sp>
        <p:nvSpPr>
          <p:cNvPr id="195" name="Google Shape;195;p47"/>
          <p:cNvSpPr txBox="1"/>
          <p:nvPr/>
        </p:nvSpPr>
        <p:spPr>
          <a:xfrm>
            <a:off x="1109900" y="38075"/>
            <a:ext cx="7697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Montserrat Medium"/>
                <a:ea typeface="Montserrat Medium"/>
                <a:cs typeface="Montserrat Medium"/>
                <a:sym typeface="Montserrat Medium"/>
              </a:rPr>
              <a:t>Look at Jack. Why is he so excited? </a:t>
            </a:r>
            <a:endParaRPr sz="1800">
              <a:solidFill>
                <a:schemeClr val="dk1"/>
              </a:solidFill>
              <a:latin typeface="Montserrat Medium"/>
              <a:ea typeface="Montserrat Medium"/>
              <a:cs typeface="Montserrat Medium"/>
              <a:sym typeface="Montserrat Medium"/>
            </a:endParaRPr>
          </a:p>
          <a:p>
            <a:pPr indent="0" lvl="0" marL="0" rtl="0" algn="l">
              <a:spcBef>
                <a:spcPts val="0"/>
              </a:spcBef>
              <a:spcAft>
                <a:spcPts val="0"/>
              </a:spcAft>
              <a:buNone/>
            </a:pPr>
            <a:r>
              <a:rPr lang="en" sz="1800">
                <a:solidFill>
                  <a:schemeClr val="dk1"/>
                </a:solidFill>
                <a:latin typeface="Montserrat Medium"/>
                <a:ea typeface="Montserrat Medium"/>
                <a:cs typeface="Montserrat Medium"/>
                <a:sym typeface="Montserrat Medium"/>
              </a:rPr>
              <a:t>Is it challenging to pass a job interview? Why (not)?</a:t>
            </a:r>
            <a:endParaRPr sz="1800">
              <a:solidFill>
                <a:schemeClr val="dk1"/>
              </a:solidFill>
              <a:latin typeface="Montserrat Medium"/>
              <a:ea typeface="Montserrat Medium"/>
              <a:cs typeface="Montserrat Medium"/>
              <a:sym typeface="Montserrat Medium"/>
            </a:endParaRPr>
          </a:p>
        </p:txBody>
      </p:sp>
      <p:pic>
        <p:nvPicPr>
          <p:cNvPr id="196" name="Google Shape;196;p47"/>
          <p:cNvPicPr preferRelativeResize="0"/>
          <p:nvPr/>
        </p:nvPicPr>
        <p:blipFill>
          <a:blip r:embed="rId4">
            <a:alphaModFix/>
          </a:blip>
          <a:stretch>
            <a:fillRect/>
          </a:stretch>
        </p:blipFill>
        <p:spPr>
          <a:xfrm>
            <a:off x="5796100" y="595900"/>
            <a:ext cx="2948700" cy="4318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00" name="Shape 200"/>
        <p:cNvGrpSpPr/>
        <p:nvPr/>
      </p:nvGrpSpPr>
      <p:grpSpPr>
        <a:xfrm>
          <a:off x="0" y="0"/>
          <a:ext cx="0" cy="0"/>
          <a:chOff x="0" y="0"/>
          <a:chExt cx="0" cy="0"/>
        </a:xfrm>
      </p:grpSpPr>
      <p:sp>
        <p:nvSpPr>
          <p:cNvPr id="201" name="Google Shape;201;p48"/>
          <p:cNvSpPr txBox="1"/>
          <p:nvPr/>
        </p:nvSpPr>
        <p:spPr>
          <a:xfrm>
            <a:off x="0" y="978600"/>
            <a:ext cx="3689700" cy="3186300"/>
          </a:xfrm>
          <a:prstGeom prst="rect">
            <a:avLst/>
          </a:prstGeom>
          <a:noFill/>
          <a:ln>
            <a:noFill/>
          </a:ln>
        </p:spPr>
        <p:txBody>
          <a:bodyPr anchorCtr="0" anchor="t" bIns="91425" lIns="91425" spcFirstLastPara="1" rIns="91425" wrap="square" tIns="91425">
            <a:spAutoFit/>
          </a:bodyPr>
          <a:lstStyle/>
          <a:p>
            <a:pPr indent="-323850" lvl="0" marL="457200" rtl="0" algn="l">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Why do you think some people fail their job interviews?</a:t>
            </a:r>
            <a:endParaRPr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Have you ever failed your job interviews? Why?</a:t>
            </a:r>
            <a:endParaRPr sz="1500">
              <a:solidFill>
                <a:schemeClr val="dk1"/>
              </a:solidFill>
              <a:latin typeface="Montserrat"/>
              <a:ea typeface="Montserrat"/>
              <a:cs typeface="Montserrat"/>
              <a:sym typeface="Montserrat"/>
            </a:endParaRPr>
          </a:p>
          <a:p>
            <a:pPr indent="0" lvl="0" marL="0" rtl="0" algn="l">
              <a:lnSpc>
                <a:spcPct val="200000"/>
              </a:lnSpc>
              <a:spcBef>
                <a:spcPts val="0"/>
              </a:spcBef>
              <a:spcAft>
                <a:spcPts val="0"/>
              </a:spcAft>
              <a:buNone/>
            </a:pPr>
            <a:r>
              <a:rPr lang="en" sz="1500" u="sng">
                <a:solidFill>
                  <a:schemeClr val="dk1"/>
                </a:solidFill>
                <a:latin typeface="Montserrat ExtraBold"/>
                <a:ea typeface="Montserrat ExtraBold"/>
                <a:cs typeface="Montserrat ExtraBold"/>
                <a:sym typeface="Montserrat ExtraBold"/>
              </a:rPr>
              <a:t>Watch the video.</a:t>
            </a:r>
            <a:r>
              <a:rPr lang="en" sz="1500">
                <a:solidFill>
                  <a:schemeClr val="dk1"/>
                </a:solidFill>
                <a:latin typeface="Montserrat ExtraBold"/>
                <a:ea typeface="Montserrat ExtraBold"/>
                <a:cs typeface="Montserrat ExtraBold"/>
                <a:sym typeface="Montserrat ExtraBold"/>
              </a:rPr>
              <a:t> </a:t>
            </a:r>
            <a:endParaRPr sz="1500">
              <a:solidFill>
                <a:schemeClr val="dk1"/>
              </a:solidFill>
              <a:latin typeface="Montserrat ExtraBold"/>
              <a:ea typeface="Montserrat ExtraBold"/>
              <a:cs typeface="Montserrat ExtraBold"/>
              <a:sym typeface="Montserrat ExtraBold"/>
            </a:endParaRPr>
          </a:p>
          <a:p>
            <a:pPr indent="-323850" lvl="0" marL="457200" rtl="0" algn="l">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Is it a good way to get a job?</a:t>
            </a:r>
            <a:endParaRPr sz="1500">
              <a:solidFill>
                <a:schemeClr val="dk1"/>
              </a:solidFill>
              <a:latin typeface="Montserrat"/>
              <a:ea typeface="Montserrat"/>
              <a:cs typeface="Montserrat"/>
              <a:sym typeface="Montserrat"/>
            </a:endParaRPr>
          </a:p>
          <a:p>
            <a:pPr indent="-323850" lvl="0" marL="457200" rtl="0" algn="l">
              <a:lnSpc>
                <a:spcPct val="200000"/>
              </a:lnSpc>
              <a:spcBef>
                <a:spcPts val="0"/>
              </a:spcBef>
              <a:spcAft>
                <a:spcPts val="0"/>
              </a:spcAft>
              <a:buClr>
                <a:schemeClr val="dk1"/>
              </a:buClr>
              <a:buSzPts val="1500"/>
              <a:buFont typeface="Montserrat"/>
              <a:buAutoNum type="arabicPeriod"/>
            </a:pPr>
            <a:r>
              <a:rPr lang="en" sz="1500">
                <a:solidFill>
                  <a:schemeClr val="dk1"/>
                </a:solidFill>
                <a:latin typeface="Montserrat"/>
                <a:ea typeface="Montserrat"/>
                <a:cs typeface="Montserrat"/>
                <a:sym typeface="Montserrat"/>
              </a:rPr>
              <a:t>Would it work in real life?</a:t>
            </a:r>
            <a:endParaRPr sz="1500">
              <a:solidFill>
                <a:schemeClr val="dk1"/>
              </a:solidFill>
              <a:latin typeface="Montserrat"/>
              <a:ea typeface="Montserrat"/>
              <a:cs typeface="Montserrat"/>
              <a:sym typeface="Montserrat"/>
            </a:endParaRPr>
          </a:p>
        </p:txBody>
      </p:sp>
      <p:pic>
        <p:nvPicPr>
          <p:cNvPr descr="Starring David Hadinger, Gene Farber, Steve Talley, Thomas Lenk." id="202" name="Google Shape;202;p48" title="Pepsi Max - Funny OFFICE job INTERVIEW">
            <a:hlinkClick r:id="rId3"/>
          </p:cNvPr>
          <p:cNvPicPr preferRelativeResize="0"/>
          <p:nvPr/>
        </p:nvPicPr>
        <p:blipFill>
          <a:blip r:embed="rId4">
            <a:alphaModFix/>
          </a:blip>
          <a:stretch>
            <a:fillRect/>
          </a:stretch>
        </p:blipFill>
        <p:spPr>
          <a:xfrm>
            <a:off x="3689675" y="657450"/>
            <a:ext cx="5397175" cy="4047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06" name="Shape 206"/>
        <p:cNvGrpSpPr/>
        <p:nvPr/>
      </p:nvGrpSpPr>
      <p:grpSpPr>
        <a:xfrm>
          <a:off x="0" y="0"/>
          <a:ext cx="0" cy="0"/>
          <a:chOff x="0" y="0"/>
          <a:chExt cx="0" cy="0"/>
        </a:xfrm>
      </p:grpSpPr>
      <p:sp>
        <p:nvSpPr>
          <p:cNvPr id="207" name="Google Shape;207;p49"/>
          <p:cNvSpPr/>
          <p:nvPr/>
        </p:nvSpPr>
        <p:spPr>
          <a:xfrm>
            <a:off x="1677375" y="681300"/>
            <a:ext cx="1813800" cy="594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9"/>
          <p:cNvSpPr/>
          <p:nvPr/>
        </p:nvSpPr>
        <p:spPr>
          <a:xfrm>
            <a:off x="5766125" y="681300"/>
            <a:ext cx="1813800" cy="594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9"/>
          <p:cNvSpPr txBox="1"/>
          <p:nvPr/>
        </p:nvSpPr>
        <p:spPr>
          <a:xfrm>
            <a:off x="1677375" y="686850"/>
            <a:ext cx="59445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dk1"/>
                </a:solidFill>
                <a:latin typeface="Montserrat ExtraBold"/>
                <a:ea typeface="Montserrat ExtraBold"/>
                <a:cs typeface="Montserrat ExtraBold"/>
                <a:sym typeface="Montserrat ExtraBold"/>
              </a:rPr>
              <a:t>    Dos                                  Don’ts</a:t>
            </a:r>
            <a:endParaRPr sz="2600">
              <a:solidFill>
                <a:schemeClr val="dk1"/>
              </a:solidFill>
              <a:latin typeface="Montserrat ExtraBold"/>
              <a:ea typeface="Montserrat ExtraBold"/>
              <a:cs typeface="Montserrat ExtraBold"/>
              <a:sym typeface="Montserrat ExtraBold"/>
            </a:endParaRPr>
          </a:p>
        </p:txBody>
      </p:sp>
      <p:sp>
        <p:nvSpPr>
          <p:cNvPr id="210" name="Google Shape;210;p49"/>
          <p:cNvSpPr txBox="1"/>
          <p:nvPr/>
        </p:nvSpPr>
        <p:spPr>
          <a:xfrm>
            <a:off x="1064800" y="63175"/>
            <a:ext cx="7528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Montserrat ExtraBold"/>
                <a:ea typeface="Montserrat ExtraBold"/>
                <a:cs typeface="Montserrat ExtraBold"/>
                <a:sym typeface="Montserrat ExtraBold"/>
              </a:rPr>
              <a:t>Share your ideas on how to succeed at a job interview</a:t>
            </a:r>
            <a:endParaRPr sz="1800">
              <a:solidFill>
                <a:schemeClr val="dk1"/>
              </a:solidFill>
              <a:latin typeface="Montserrat ExtraBold"/>
              <a:ea typeface="Montserrat ExtraBold"/>
              <a:cs typeface="Montserrat ExtraBold"/>
              <a:sym typeface="Montserrat ExtraBold"/>
            </a:endParaRPr>
          </a:p>
        </p:txBody>
      </p:sp>
      <p:sp>
        <p:nvSpPr>
          <p:cNvPr id="211" name="Google Shape;211;p49"/>
          <p:cNvSpPr txBox="1"/>
          <p:nvPr/>
        </p:nvSpPr>
        <p:spPr>
          <a:xfrm>
            <a:off x="1398675" y="1431725"/>
            <a:ext cx="6402300" cy="31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700">
                <a:latin typeface="Montserrat Medium"/>
                <a:ea typeface="Montserrat Medium"/>
                <a:cs typeface="Montserrat Medium"/>
                <a:sym typeface="Montserrat Medium"/>
              </a:rPr>
              <a:t>Greet the interviewer                                Take phone calls</a:t>
            </a:r>
            <a:endParaRPr i="1" sz="1700">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rPr i="1" lang="en" sz="1700">
                <a:latin typeface="Montserrat Medium"/>
                <a:ea typeface="Montserrat Medium"/>
                <a:cs typeface="Montserrat Medium"/>
                <a:sym typeface="Montserrat Medium"/>
              </a:rPr>
              <a:t>  </a:t>
            </a:r>
            <a:r>
              <a:rPr i="1" lang="en" sz="1700">
                <a:latin typeface="Montserrat Medium"/>
                <a:ea typeface="Montserrat Medium"/>
                <a:cs typeface="Montserrat Medium"/>
                <a:sym typeface="Montserrat Medium"/>
              </a:rPr>
              <a:t>__________________                                    __________________</a:t>
            </a:r>
            <a:endParaRPr i="1" sz="1700">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rPr i="1" lang="en" sz="1700">
                <a:latin typeface="Montserrat Medium"/>
                <a:ea typeface="Montserrat Medium"/>
                <a:cs typeface="Montserrat Medium"/>
                <a:sym typeface="Montserrat Medium"/>
              </a:rPr>
              <a:t>  __________________                                    __________________</a:t>
            </a:r>
            <a:endParaRPr i="1" sz="1700">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rPr i="1" lang="en" sz="1700">
                <a:latin typeface="Montserrat Medium"/>
                <a:ea typeface="Montserrat Medium"/>
                <a:cs typeface="Montserrat Medium"/>
                <a:sym typeface="Montserrat Medium"/>
              </a:rPr>
              <a:t>  __________________                                    __________________</a:t>
            </a:r>
            <a:endParaRPr i="1" sz="1700">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rPr i="1" lang="en" sz="1700">
                <a:latin typeface="Montserrat Medium"/>
                <a:ea typeface="Montserrat Medium"/>
                <a:cs typeface="Montserrat Medium"/>
                <a:sym typeface="Montserrat Medium"/>
              </a:rPr>
              <a:t>  __________________                                    __________________</a:t>
            </a:r>
            <a:endParaRPr i="1" sz="1700">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rPr i="1" lang="en" sz="1700">
                <a:latin typeface="Montserrat Medium"/>
                <a:ea typeface="Montserrat Medium"/>
                <a:cs typeface="Montserrat Medium"/>
                <a:sym typeface="Montserrat Medium"/>
              </a:rPr>
              <a:t>  __________________                                    __________________</a:t>
            </a:r>
            <a:endParaRPr i="1" sz="1700">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rPr i="1" lang="en" sz="1700">
                <a:latin typeface="Montserrat Medium"/>
                <a:ea typeface="Montserrat Medium"/>
                <a:cs typeface="Montserrat Medium"/>
                <a:sym typeface="Montserrat Medium"/>
              </a:rPr>
              <a:t>  __________________                                    __________________</a:t>
            </a:r>
            <a:endParaRPr i="1" sz="1700">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rPr i="1" lang="en" sz="1700">
                <a:latin typeface="Montserrat Medium"/>
                <a:ea typeface="Montserrat Medium"/>
                <a:cs typeface="Montserrat Medium"/>
                <a:sym typeface="Montserrat Medium"/>
              </a:rPr>
              <a:t>  __________________                                    __________________</a:t>
            </a:r>
            <a:endParaRPr i="1" sz="1700">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rPr i="1" lang="en" sz="1700">
                <a:latin typeface="Montserrat Medium"/>
                <a:ea typeface="Montserrat Medium"/>
                <a:cs typeface="Montserrat Medium"/>
                <a:sym typeface="Montserrat Medium"/>
              </a:rPr>
              <a:t>  __________________                                    __________________</a:t>
            </a:r>
            <a:endParaRPr i="1" sz="1700">
              <a:latin typeface="Montserrat Medium"/>
              <a:ea typeface="Montserrat Medium"/>
              <a:cs typeface="Montserrat Medium"/>
              <a:sym typeface="Montserrat Medium"/>
            </a:endParaRPr>
          </a:p>
          <a:p>
            <a:pPr indent="0" lvl="0" marL="0" rtl="0" algn="l">
              <a:lnSpc>
                <a:spcPct val="115000"/>
              </a:lnSpc>
              <a:spcBef>
                <a:spcPts val="0"/>
              </a:spcBef>
              <a:spcAft>
                <a:spcPts val="0"/>
              </a:spcAft>
              <a:buNone/>
            </a:pPr>
            <a:r>
              <a:rPr i="1" lang="en" sz="1700">
                <a:latin typeface="Montserrat Medium"/>
                <a:ea typeface="Montserrat Medium"/>
                <a:cs typeface="Montserrat Medium"/>
                <a:sym typeface="Montserrat Medium"/>
              </a:rPr>
              <a:t>  __________________                                    __________________</a:t>
            </a:r>
            <a:endParaRPr i="1" sz="1700">
              <a:latin typeface="Montserrat Medium"/>
              <a:ea typeface="Montserrat Medium"/>
              <a:cs typeface="Montserrat Medium"/>
              <a:sym typeface="Montserrat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15" name="Shape 215"/>
        <p:cNvGrpSpPr/>
        <p:nvPr/>
      </p:nvGrpSpPr>
      <p:grpSpPr>
        <a:xfrm>
          <a:off x="0" y="0"/>
          <a:ext cx="0" cy="0"/>
          <a:chOff x="0" y="0"/>
          <a:chExt cx="0" cy="0"/>
        </a:xfrm>
      </p:grpSpPr>
      <p:sp>
        <p:nvSpPr>
          <p:cNvPr id="216" name="Google Shape;216;p50"/>
          <p:cNvSpPr txBox="1"/>
          <p:nvPr/>
        </p:nvSpPr>
        <p:spPr>
          <a:xfrm>
            <a:off x="1895275" y="609425"/>
            <a:ext cx="5667000" cy="4695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sz="1850">
                <a:solidFill>
                  <a:schemeClr val="accent1"/>
                </a:solidFill>
                <a:highlight>
                  <a:srgbClr val="FFFFFF"/>
                </a:highlight>
                <a:latin typeface="Montserrat ExtraBold"/>
                <a:ea typeface="Montserrat ExtraBold"/>
                <a:cs typeface="Montserrat ExtraBold"/>
                <a:sym typeface="Montserrat ExtraBold"/>
              </a:rPr>
              <a:t>8</a:t>
            </a:r>
            <a:r>
              <a:rPr lang="en" sz="1850">
                <a:solidFill>
                  <a:schemeClr val="accent1"/>
                </a:solidFill>
                <a:highlight>
                  <a:srgbClr val="FFFFFF"/>
                </a:highlight>
                <a:latin typeface="Montserrat ExtraBold"/>
                <a:ea typeface="Montserrat ExtraBold"/>
                <a:cs typeface="Montserrat ExtraBold"/>
                <a:sym typeface="Montserrat ExtraBold"/>
              </a:rPr>
              <a:t> reasons why people fail job interviews</a:t>
            </a:r>
            <a:endParaRPr>
              <a:latin typeface="Open Sans"/>
              <a:ea typeface="Open Sans"/>
              <a:cs typeface="Open Sans"/>
              <a:sym typeface="Open Sans"/>
            </a:endParaRPr>
          </a:p>
        </p:txBody>
      </p:sp>
      <p:sp>
        <p:nvSpPr>
          <p:cNvPr id="217" name="Google Shape;217;p50"/>
          <p:cNvSpPr txBox="1"/>
          <p:nvPr/>
        </p:nvSpPr>
        <p:spPr>
          <a:xfrm>
            <a:off x="106575" y="844175"/>
            <a:ext cx="4611900" cy="43236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Font typeface="Montserrat"/>
              <a:buAutoNum type="arabicPeriod"/>
            </a:pPr>
            <a:r>
              <a:rPr lang="en" sz="2400">
                <a:latin typeface="Helvetica Neue"/>
                <a:ea typeface="Helvetica Neue"/>
                <a:cs typeface="Helvetica Neue"/>
                <a:sym typeface="Helvetica Neue"/>
              </a:rPr>
              <a:t>❓</a:t>
            </a:r>
            <a:endParaRPr sz="1600">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 </a:t>
            </a:r>
            <a:r>
              <a:rPr lang="en" sz="1300">
                <a:solidFill>
                  <a:schemeClr val="dk1"/>
                </a:solidFill>
                <a:latin typeface="Montserrat"/>
                <a:ea typeface="Montserrat"/>
                <a:cs typeface="Montserrat"/>
                <a:sym typeface="Montserrat"/>
              </a:rPr>
              <a:t>set an alarm for 6 a.m and plan your route</a:t>
            </a:r>
            <a:endParaRPr sz="13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2400">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research the company’s social media to find out </a:t>
            </a:r>
            <a:r>
              <a:rPr lang="en" sz="1300">
                <a:latin typeface="Montserrat"/>
                <a:ea typeface="Montserrat"/>
                <a:cs typeface="Montserrat"/>
                <a:sym typeface="Montserrat"/>
              </a:rPr>
              <a:t>what outfit is appropriate in the company</a:t>
            </a:r>
            <a:r>
              <a:rPr lang="en" sz="1300"/>
              <a:t> </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2400">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answers to basic questions in advance, avoid parasite words</a:t>
            </a:r>
            <a:endParaRPr sz="1500">
              <a:solidFill>
                <a:schemeClr val="dk1"/>
              </a:solidFill>
              <a:latin typeface="Montserrat"/>
              <a:ea typeface="Montserrat"/>
              <a:cs typeface="Montserrat"/>
              <a:sym typeface="Montserrat"/>
            </a:endParaRPr>
          </a:p>
          <a:p>
            <a:pPr indent="-330200" lvl="0" marL="457200" rtl="0" algn="l">
              <a:lnSpc>
                <a:spcPct val="115000"/>
              </a:lnSpc>
              <a:spcBef>
                <a:spcPts val="0"/>
              </a:spcBef>
              <a:spcAft>
                <a:spcPts val="0"/>
              </a:spcAft>
              <a:buClr>
                <a:schemeClr val="dk1"/>
              </a:buClr>
              <a:buSzPts val="1600"/>
              <a:buFont typeface="Montserrat"/>
              <a:buAutoNum type="arabicPeriod"/>
            </a:pPr>
            <a:r>
              <a:rPr lang="en" sz="2400">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speak positively and confidently about your knowledge and skills</a:t>
            </a:r>
            <a:endParaRPr sz="13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1600">
              <a:solidFill>
                <a:schemeClr val="dk1"/>
              </a:solidFill>
              <a:latin typeface="Montserrat"/>
              <a:ea typeface="Montserrat"/>
              <a:cs typeface="Montserrat"/>
              <a:sym typeface="Montserrat"/>
            </a:endParaRPr>
          </a:p>
        </p:txBody>
      </p:sp>
      <p:sp>
        <p:nvSpPr>
          <p:cNvPr id="218" name="Google Shape;218;p50"/>
          <p:cNvSpPr txBox="1"/>
          <p:nvPr/>
        </p:nvSpPr>
        <p:spPr>
          <a:xfrm>
            <a:off x="4718475" y="940475"/>
            <a:ext cx="4125000" cy="397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5.</a:t>
            </a:r>
            <a:r>
              <a:rPr lang="en" sz="1600">
                <a:solidFill>
                  <a:schemeClr val="dk1"/>
                </a:solidFill>
                <a:latin typeface="Helvetica Neue Light"/>
                <a:ea typeface="Helvetica Neue Light"/>
                <a:cs typeface="Helvetica Neue Light"/>
                <a:sym typeface="Helvetica Neue Light"/>
              </a:rPr>
              <a:t>    </a:t>
            </a:r>
            <a:r>
              <a:rPr lang="en" sz="2400">
                <a:solidFill>
                  <a:schemeClr val="dk1"/>
                </a:solidFill>
                <a:latin typeface="Helvetica Neue"/>
                <a:ea typeface="Helvetica Neue"/>
                <a:cs typeface="Helvetica Neue"/>
                <a:sym typeface="Helvetica Neue"/>
              </a:rPr>
              <a:t>❓</a:t>
            </a:r>
            <a:endParaRPr sz="1600">
              <a:solidFill>
                <a:schemeClr val="dk1"/>
              </a:solidFill>
              <a:latin typeface="Helvetica Neue"/>
              <a:ea typeface="Helvetica Neue"/>
              <a:cs typeface="Helvetica Neue"/>
              <a:sym typeface="Helvetica Neue"/>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some positive examples of communication with the previous employer</a:t>
            </a:r>
            <a:endParaRPr sz="13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6.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latin typeface="Montserrat"/>
                <a:ea typeface="Montserrat"/>
                <a:cs typeface="Montserrat"/>
                <a:sym typeface="Montserrat"/>
              </a:rPr>
              <a:t> give a firm handshake, smile, and maintain eye contact</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7.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prepare a list of questions in advance</a:t>
            </a:r>
            <a:endParaRPr sz="1500">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sz="1600">
                <a:solidFill>
                  <a:schemeClr val="dk1"/>
                </a:solidFill>
                <a:latin typeface="Montserrat"/>
                <a:ea typeface="Montserrat"/>
                <a:cs typeface="Montserrat"/>
                <a:sym typeface="Montserrat"/>
              </a:rPr>
              <a:t>8.     </a:t>
            </a:r>
            <a:r>
              <a:rPr lang="en" sz="2400">
                <a:solidFill>
                  <a:schemeClr val="dk1"/>
                </a:solidFill>
                <a:latin typeface="Helvetica Neue"/>
                <a:ea typeface="Helvetica Neue"/>
                <a:cs typeface="Helvetica Neue"/>
                <a:sym typeface="Helvetica Neue"/>
              </a:rPr>
              <a:t>❓</a:t>
            </a:r>
            <a:endParaRPr sz="16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b="1" lang="en">
                <a:solidFill>
                  <a:schemeClr val="dk1"/>
                </a:solidFill>
                <a:latin typeface="Montserrat"/>
                <a:ea typeface="Montserrat"/>
                <a:cs typeface="Montserrat"/>
                <a:sym typeface="Montserrat"/>
              </a:rPr>
              <a:t>Tip:</a:t>
            </a:r>
            <a:r>
              <a:rPr lang="en" sz="1300">
                <a:solidFill>
                  <a:schemeClr val="dk1"/>
                </a:solidFill>
                <a:latin typeface="Montserrat"/>
                <a:ea typeface="Montserrat"/>
                <a:cs typeface="Montserrat"/>
                <a:sym typeface="Montserrat"/>
              </a:rPr>
              <a:t> </a:t>
            </a:r>
            <a:r>
              <a:rPr lang="en" sz="1300">
                <a:solidFill>
                  <a:schemeClr val="dk1"/>
                </a:solidFill>
                <a:latin typeface="Montserrat"/>
                <a:ea typeface="Montserrat"/>
                <a:cs typeface="Montserrat"/>
                <a:sym typeface="Montserrat"/>
              </a:rPr>
              <a:t>research</a:t>
            </a:r>
            <a:r>
              <a:rPr lang="en" sz="1300">
                <a:solidFill>
                  <a:schemeClr val="dk1"/>
                </a:solidFill>
                <a:latin typeface="Montserrat"/>
                <a:ea typeface="Montserrat"/>
                <a:cs typeface="Montserrat"/>
                <a:sym typeface="Montserrat"/>
              </a:rPr>
              <a:t> some info about the company on their website, read the customer reviews.</a:t>
            </a:r>
            <a:endParaRPr sz="1500">
              <a:solidFill>
                <a:schemeClr val="dk1"/>
              </a:solidFill>
              <a:latin typeface="Montserrat"/>
              <a:ea typeface="Montserrat"/>
              <a:cs typeface="Montserrat"/>
              <a:sym typeface="Montserrat"/>
            </a:endParaRPr>
          </a:p>
        </p:txBody>
      </p:sp>
      <p:sp>
        <p:nvSpPr>
          <p:cNvPr id="219" name="Google Shape;219;p50"/>
          <p:cNvSpPr txBox="1"/>
          <p:nvPr/>
        </p:nvSpPr>
        <p:spPr>
          <a:xfrm>
            <a:off x="1104050" y="88700"/>
            <a:ext cx="8106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222222"/>
                </a:solidFill>
                <a:latin typeface="Montserrat ExtraBold"/>
                <a:ea typeface="Montserrat ExtraBold"/>
                <a:cs typeface="Montserrat ExtraBold"/>
                <a:sym typeface="Montserrat ExtraBold"/>
              </a:rPr>
              <a:t>Read the tips on how to succeed at the interview. </a:t>
            </a:r>
            <a:endParaRPr sz="1500">
              <a:solidFill>
                <a:srgbClr val="222222"/>
              </a:solidFill>
              <a:latin typeface="Montserrat ExtraBold"/>
              <a:ea typeface="Montserrat ExtraBold"/>
              <a:cs typeface="Montserrat ExtraBold"/>
              <a:sym typeface="Montserrat ExtraBold"/>
            </a:endParaRPr>
          </a:p>
          <a:p>
            <a:pPr indent="0" lvl="0" marL="0" rtl="0" algn="l">
              <a:spcBef>
                <a:spcPts val="0"/>
              </a:spcBef>
              <a:spcAft>
                <a:spcPts val="0"/>
              </a:spcAft>
              <a:buNone/>
            </a:pPr>
            <a:r>
              <a:rPr lang="en" sz="1500">
                <a:solidFill>
                  <a:srgbClr val="222222"/>
                </a:solidFill>
                <a:latin typeface="Montserrat ExtraBold"/>
                <a:ea typeface="Montserrat ExtraBold"/>
                <a:cs typeface="Montserrat ExtraBold"/>
                <a:sym typeface="Montserrat ExtraBold"/>
              </a:rPr>
              <a:t>Guess top reasons for failing it.</a:t>
            </a:r>
            <a:endParaRPr sz="1500">
              <a:solidFill>
                <a:srgbClr val="222222"/>
              </a:solidFill>
              <a:latin typeface="Montserrat ExtraBold"/>
              <a:ea typeface="Montserrat ExtraBold"/>
              <a:cs typeface="Montserrat ExtraBold"/>
              <a:sym typeface="Montserrat ExtraBo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Voodoo Powerpoint Template">
  <a:themeElements>
    <a:clrScheme name="Другая 5">
      <a:dk1>
        <a:srgbClr val="222222"/>
      </a:dk1>
      <a:lt1>
        <a:srgbClr val="F0F0F0"/>
      </a:lt1>
      <a:dk2>
        <a:srgbClr val="FEFFFF"/>
      </a:dk2>
      <a:lt2>
        <a:srgbClr val="FEFFFF"/>
      </a:lt2>
      <a:accent1>
        <a:srgbClr val="FF6B08"/>
      </a:accent1>
      <a:accent2>
        <a:srgbClr val="FE5757"/>
      </a:accent2>
      <a:accent3>
        <a:srgbClr val="FE0061"/>
      </a:accent3>
      <a:accent4>
        <a:srgbClr val="A905B7"/>
      </a:accent4>
      <a:accent5>
        <a:srgbClr val="7030BD"/>
      </a:accent5>
      <a:accent6>
        <a:srgbClr val="3C4EBC"/>
      </a:accent6>
      <a:hlink>
        <a:srgbClr val="5352F5"/>
      </a:hlink>
      <a:folHlink>
        <a:srgbClr val="BFBFB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